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hink/topics/crew-ai"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Full Stack developer (17 years)</a:t>
            </a:r>
            <a:endParaRPr/>
          </a:p>
          <a:p>
            <a:pPr indent="-298450" lvl="0" marL="457200" rtl="0" algn="l">
              <a:spcBef>
                <a:spcPts val="0"/>
              </a:spcBef>
              <a:spcAft>
                <a:spcPts val="0"/>
              </a:spcAft>
              <a:buSzPts val="1100"/>
              <a:buChar char="-"/>
            </a:pPr>
            <a:r>
              <a:rPr lang="en"/>
              <a:t>Este es un tema muy amplio y me gustaría contarles un poco de la perspectiva de la cual la estoy enfocando que se alinea con mis intereses.</a:t>
            </a:r>
            <a:endParaRPr/>
          </a:p>
          <a:p>
            <a:pPr indent="0" lvl="0" marL="0" rtl="0" algn="l">
              <a:lnSpc>
                <a:spcPct val="115000"/>
              </a:lnSpc>
              <a:spcBef>
                <a:spcPts val="1200"/>
              </a:spcBef>
              <a:spcAft>
                <a:spcPts val="0"/>
              </a:spcAft>
              <a:buNone/>
            </a:pPr>
            <a:r>
              <a:rPr lang="en"/>
              <a:t>Questions to Audience:</a:t>
            </a:r>
            <a:endParaRPr/>
          </a:p>
          <a:p>
            <a:pPr indent="-298450" lvl="0" marL="457200" rtl="0" algn="l">
              <a:lnSpc>
                <a:spcPct val="115000"/>
              </a:lnSpc>
              <a:spcBef>
                <a:spcPts val="1200"/>
              </a:spcBef>
              <a:spcAft>
                <a:spcPts val="0"/>
              </a:spcAft>
              <a:buClr>
                <a:schemeClr val="dk1"/>
              </a:buClr>
              <a:buSzPts val="1100"/>
              <a:buChar char="●"/>
            </a:pPr>
            <a:r>
              <a:rPr lang="en"/>
              <a:t>Who has used GPT?</a:t>
            </a:r>
            <a:endParaRPr/>
          </a:p>
          <a:p>
            <a:pPr indent="-298450" lvl="0" marL="457200" rtl="0" algn="l">
              <a:lnSpc>
                <a:spcPct val="115000"/>
              </a:lnSpc>
              <a:spcBef>
                <a:spcPts val="0"/>
              </a:spcBef>
              <a:spcAft>
                <a:spcPts val="0"/>
              </a:spcAft>
              <a:buClr>
                <a:schemeClr val="dk1"/>
              </a:buClr>
              <a:buSzPts val="1100"/>
              <a:buChar char="●"/>
            </a:pPr>
            <a:r>
              <a:rPr lang="en"/>
              <a:t>Who uses it weekly?</a:t>
            </a:r>
            <a:endParaRPr/>
          </a:p>
          <a:p>
            <a:pPr indent="-298450" lvl="0" marL="457200" rtl="0" algn="l">
              <a:lnSpc>
                <a:spcPct val="115000"/>
              </a:lnSpc>
              <a:spcBef>
                <a:spcPts val="0"/>
              </a:spcBef>
              <a:spcAft>
                <a:spcPts val="0"/>
              </a:spcAft>
              <a:buClr>
                <a:schemeClr val="dk1"/>
              </a:buClr>
              <a:buSzPts val="1100"/>
              <a:buChar char="●"/>
            </a:pPr>
            <a:r>
              <a:rPr lang="en"/>
              <a:t>Who uses it every day?</a:t>
            </a:r>
            <a:endParaRPr/>
          </a:p>
          <a:p>
            <a:pPr indent="-298450" lvl="0" marL="457200" rtl="0" algn="l">
              <a:lnSpc>
                <a:spcPct val="115000"/>
              </a:lnSpc>
              <a:spcBef>
                <a:spcPts val="0"/>
              </a:spcBef>
              <a:spcAft>
                <a:spcPts val="0"/>
              </a:spcAft>
              <a:buClr>
                <a:schemeClr val="dk1"/>
              </a:buClr>
              <a:buSzPts val="1100"/>
              <a:buChar char="●"/>
            </a:pPr>
            <a:r>
              <a:rPr lang="en"/>
              <a:t>Who has built something with a LLM?, say OpenAI API, or Googles Gemini</a:t>
            </a:r>
            <a:endParaRPr/>
          </a:p>
          <a:p>
            <a:pPr indent="-298450" lvl="0" marL="457200" rtl="0" algn="l">
              <a:lnSpc>
                <a:spcPct val="115000"/>
              </a:lnSpc>
              <a:spcBef>
                <a:spcPts val="0"/>
              </a:spcBef>
              <a:spcAft>
                <a:spcPts val="0"/>
              </a:spcAft>
              <a:buClr>
                <a:schemeClr val="dk1"/>
              </a:buClr>
              <a:buSzPts val="1100"/>
              <a:buChar char="●"/>
            </a:pPr>
            <a:r>
              <a:rPr lang="en"/>
              <a:t>Who has built Agents?</a:t>
            </a:r>
            <a:endParaRPr/>
          </a:p>
          <a:p>
            <a:pPr indent="-298450" lvl="0" marL="457200" rtl="0" algn="l">
              <a:lnSpc>
                <a:spcPct val="115000"/>
              </a:lnSpc>
              <a:spcBef>
                <a:spcPts val="0"/>
              </a:spcBef>
              <a:spcAft>
                <a:spcPts val="0"/>
              </a:spcAft>
              <a:buClr>
                <a:schemeClr val="dk1"/>
              </a:buClr>
              <a:buSzPts val="1100"/>
              <a:buChar char="●"/>
            </a:pPr>
            <a:r>
              <a:rPr lang="en"/>
              <a:t>MultiAgents?</a:t>
            </a:r>
            <a:endParaRPr/>
          </a:p>
          <a:p>
            <a:pPr indent="0" lvl="0" marL="45720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d7f17734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d7f17734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are 5 bullet points about CrewAI, focusing on collaboration to solve complex tasks, strategize and adapt, and including other important attributes of the framework:</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Designed for role-playing and autonomous AI agents:</a:t>
            </a:r>
            <a:r>
              <a:rPr lang="en">
                <a:solidFill>
                  <a:schemeClr val="dk1"/>
                </a:solidFill>
              </a:rPr>
              <a:t> CrewAI enables these agents to function effectively in a variety of environments.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Facilitates easy collaboration among agents:</a:t>
            </a:r>
            <a:r>
              <a:rPr lang="en">
                <a:solidFill>
                  <a:schemeClr val="dk1"/>
                </a:solidFill>
              </a:rPr>
              <a:t> This allows agents to leverage their individual strengths to tackle complex tasks.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Uses collaborative intelligence to encourage dynamic interactions:</a:t>
            </a:r>
            <a:r>
              <a:rPr lang="en">
                <a:solidFill>
                  <a:schemeClr val="dk1"/>
                </a:solidFill>
              </a:rPr>
              <a:t> CrewAI enables agents to share insights, strategize, and adapt in real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Improves problem-solving efficiency:</a:t>
            </a:r>
            <a:r>
              <a:rPr lang="en">
                <a:solidFill>
                  <a:schemeClr val="dk1"/>
                </a:solidFill>
              </a:rPr>
              <a:t> This is achieved through the collaborative approach that CrewAI promotes.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Encourages creativity and innovation in AI-driven projects:</a:t>
            </a:r>
            <a:r>
              <a:rPr lang="en">
                <a:solidFill>
                  <a:schemeClr val="dk1"/>
                </a:solidFill>
              </a:rPr>
              <a:t> This is a result of the dynamic collaboration and real-time adaptation fostered by the framework.</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d7f17734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d7f17734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Maybe the most important part of Agents</a:t>
            </a:r>
            <a:endParaRPr/>
          </a:p>
          <a:p>
            <a:pPr indent="-298450" lvl="0" marL="457200" rtl="0" algn="l">
              <a:lnSpc>
                <a:spcPct val="115000"/>
              </a:lnSpc>
              <a:spcBef>
                <a:spcPts val="0"/>
              </a:spcBef>
              <a:spcAft>
                <a:spcPts val="0"/>
              </a:spcAft>
              <a:buClr>
                <a:schemeClr val="dk1"/>
              </a:buClr>
              <a:buSzPts val="1100"/>
              <a:buChar char="●"/>
            </a:pPr>
            <a:r>
              <a:rPr lang="en"/>
              <a:t>Short term memory: Only in the crew execution. It’s shared across all the agents</a:t>
            </a:r>
            <a:endParaRPr/>
          </a:p>
          <a:p>
            <a:pPr indent="-298450" lvl="0" marL="457200" rtl="0" algn="l">
              <a:lnSpc>
                <a:spcPct val="115000"/>
              </a:lnSpc>
              <a:spcBef>
                <a:spcPts val="0"/>
              </a:spcBef>
              <a:spcAft>
                <a:spcPts val="0"/>
              </a:spcAft>
              <a:buClr>
                <a:schemeClr val="dk1"/>
              </a:buClr>
              <a:buSzPts val="1100"/>
              <a:buChar char="●"/>
            </a:pPr>
            <a:r>
              <a:rPr lang="en"/>
              <a:t>Long term memory: After an execution, it self critiques to see what could it have done better and stores that as knowledge so it is more reliable when it runs again</a:t>
            </a:r>
            <a:endParaRPr/>
          </a:p>
          <a:p>
            <a:pPr indent="-298450" lvl="0" marL="457200" rtl="0" algn="l">
              <a:lnSpc>
                <a:spcPct val="115000"/>
              </a:lnSpc>
              <a:spcBef>
                <a:spcPts val="0"/>
              </a:spcBef>
              <a:spcAft>
                <a:spcPts val="0"/>
              </a:spcAft>
              <a:buClr>
                <a:schemeClr val="dk1"/>
              </a:buClr>
              <a:buSzPts val="1100"/>
              <a:buChar char="●"/>
            </a:pPr>
            <a:r>
              <a:rPr lang="en"/>
              <a:t>Entity memory: Stores the subjects that are being discussed, also short term.</a:t>
            </a:r>
            <a:endParaRPr/>
          </a:p>
          <a:p>
            <a:pPr indent="-298450" lvl="0" marL="457200" rtl="0" algn="l">
              <a:lnSpc>
                <a:spcPct val="115000"/>
              </a:lnSpc>
              <a:spcBef>
                <a:spcPts val="0"/>
              </a:spcBef>
              <a:spcAft>
                <a:spcPts val="0"/>
              </a:spcAft>
              <a:buClr>
                <a:schemeClr val="dk1"/>
              </a:buClr>
              <a:buSzPts val="1100"/>
              <a:buChar char="●"/>
            </a:pPr>
            <a:r>
              <a:rPr lang="en"/>
              <a:t>All memories are enabled when the memory = True is passed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d7f17734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d7f17734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d7f17734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d7f17734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d7f17734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d7f17734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d7f177342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d7f177342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Multi-agent frameworks and systems are increasingly important in the age of AI due to several key advantages they offer over traditional single-agent models. These systems consist of multiple autonomous agents that work collaboratively to tackle complex tasks, which is particularly beneficial in today's dynamic and interconnected world.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Key Benefits of Multi-Agent Systems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**Decentralized Control and Flexibility**: Multi-agent systems operate with decentralized control, allowing each agent to make autonomous decisions based on local information. This flexibility enables systems to adapt quickly to changes in their environment, such as a fleet of drones adjusting to weather changes without central oversight[1].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**Robustness and Fault Tolerance**: The decentralized nature of multi-agent systems makes them more robust against failures. If one agent fails, others can continue to operate, ensuring the system's overall functionality is maintained. This is crucial in high-stakes environments, like monitoring critical infrastructure[1].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**Scalability and Specialization**: Multi-agent systems can scale efficiently by adding more agents or specializing agents for specific tasks. This modularity allows for easier updates and maintenance without overhauling the entire system, making them highly adaptable to various applications[4][5].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**Enhanced Problem-Solving Capabilities**: By dividing complex tasks into smaller sub-tasks handled by specialized agents, multi-agent systems can solve problems more efficiently than single-agent systems. This divide-and-conquer approach is beneficial for managing intricate tasks like global supply chains or simulating economic systems[1][5].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5. **Collaborative Learning and Resource Sharing**: Agents within a multi-agent system can share knowledge and experiences, leading to faster learning and improved performance across the system. This collaborative approach enhances the system's ability to address multifaceted issues that a single agent might struggle with alone[3][5].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6. **Interactivity and Integration with Emerging Technologies**: As AI technology advances, multi-agent systems are increasingly integrating with large language models (LLMs) and other AI tools to enhance their functionality. This integration allows for more interactive and responsive systems capable of handling multimedia data and complex interactions[2][4].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Applications and Future Trends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Multi-agent systems are being applied across various industries, from smart grids and autonomous vehicles to healthcare and logistics. They enable more efficient resource management, improved decision-making processes, and enhanced automation capabilities.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Looking forward, trends indicate that multi-agent systems will continue to evolve with increased autonomy, better interactivity, and integration with multimedia capabilities. These developments will further expand their applicability and effectiveness in solving real-world problems[2][4].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summary, multi-agent frameworks are vital in the age of AI due to their flexibility, robustness, scalability, and enhanced problem-solving capabilities. They represent a significant shift towards more dynamic, resilient, and intelligent systems capable of addressing the complex challenges of modern society.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Citations:</a:t>
            </a:r>
            <a:endParaRPr/>
          </a:p>
          <a:p>
            <a:pPr indent="0" lvl="0" marL="0" rtl="0" algn="l">
              <a:spcBef>
                <a:spcPts val="0"/>
              </a:spcBef>
              <a:spcAft>
                <a:spcPts val="0"/>
              </a:spcAft>
              <a:buClr>
                <a:schemeClr val="dk1"/>
              </a:buClr>
              <a:buSzPts val="1100"/>
              <a:buFont typeface="Arial"/>
              <a:buNone/>
            </a:pPr>
            <a:r>
              <a:rPr lang="en"/>
              <a:t>[1] https://smythos.com/artificial-intelligence/multi-agent-systems/</a:t>
            </a:r>
            <a:endParaRPr/>
          </a:p>
          <a:p>
            <a:pPr indent="0" lvl="0" marL="0" rtl="0" algn="l">
              <a:spcBef>
                <a:spcPts val="0"/>
              </a:spcBef>
              <a:spcAft>
                <a:spcPts val="0"/>
              </a:spcAft>
              <a:buClr>
                <a:schemeClr val="dk1"/>
              </a:buClr>
              <a:buSzPts val="1100"/>
              <a:buFont typeface="Arial"/>
              <a:buNone/>
            </a:pPr>
            <a:r>
              <a:rPr lang="en"/>
              <a:t>[2] https://www.restack.io/p/multi-agent-systems-answer-ai-trends-2024-cat-ai</a:t>
            </a:r>
            <a:endParaRPr/>
          </a:p>
          <a:p>
            <a:pPr indent="0" lvl="0" marL="0" rtl="0" algn="l">
              <a:spcBef>
                <a:spcPts val="0"/>
              </a:spcBef>
              <a:spcAft>
                <a:spcPts val="0"/>
              </a:spcAft>
              <a:buClr>
                <a:schemeClr val="dk1"/>
              </a:buClr>
              <a:buSzPts val="1100"/>
              <a:buFont typeface="Arial"/>
              <a:buNone/>
            </a:pPr>
            <a:r>
              <a:rPr lang="en"/>
              <a:t>[3] https://www.ibm.com/think/topics/multiagent-system</a:t>
            </a:r>
            <a:endParaRPr/>
          </a:p>
          <a:p>
            <a:pPr indent="0" lvl="0" marL="0" rtl="0" algn="l">
              <a:spcBef>
                <a:spcPts val="0"/>
              </a:spcBef>
              <a:spcAft>
                <a:spcPts val="0"/>
              </a:spcAft>
              <a:buClr>
                <a:schemeClr val="dk1"/>
              </a:buClr>
              <a:buSzPts val="1100"/>
              <a:buFont typeface="Arial"/>
              <a:buNone/>
            </a:pPr>
            <a:r>
              <a:rPr lang="en"/>
              <a:t>[4] https://relevanceai.com/learn/what-is-a-multi-agent-system</a:t>
            </a:r>
            <a:endParaRPr/>
          </a:p>
          <a:p>
            <a:pPr indent="0" lvl="0" marL="0" rtl="0" algn="l">
              <a:spcBef>
                <a:spcPts val="0"/>
              </a:spcBef>
              <a:spcAft>
                <a:spcPts val="0"/>
              </a:spcAft>
              <a:buClr>
                <a:schemeClr val="dk1"/>
              </a:buClr>
              <a:buSzPts val="1100"/>
              <a:buFont typeface="Arial"/>
              <a:buNone/>
            </a:pPr>
            <a:r>
              <a:rPr lang="en"/>
              <a:t>[5] https://www.forbes.com/sites/joannechen/2024/05/24/the-promise-of-multi-agent-ai/</a:t>
            </a:r>
            <a:endParaRPr/>
          </a:p>
          <a:p>
            <a:pPr indent="0" lvl="0" marL="0" rtl="0" algn="l">
              <a:spcBef>
                <a:spcPts val="0"/>
              </a:spcBef>
              <a:spcAft>
                <a:spcPts val="0"/>
              </a:spcAft>
              <a:buClr>
                <a:schemeClr val="dk1"/>
              </a:buClr>
              <a:buSzPts val="1100"/>
              <a:buFont typeface="Arial"/>
              <a:buNone/>
            </a:pPr>
            <a:r>
              <a:rPr lang="en"/>
              <a:t>[6] https://www.sciencedirect.com/science/article/pii/S0921889098000852</a:t>
            </a:r>
            <a:endParaRPr/>
          </a:p>
          <a:p>
            <a:pPr indent="0" lvl="0" marL="0" rtl="0" algn="l">
              <a:spcBef>
                <a:spcPts val="0"/>
              </a:spcBef>
              <a:spcAft>
                <a:spcPts val="0"/>
              </a:spcAft>
              <a:buClr>
                <a:schemeClr val="dk1"/>
              </a:buClr>
              <a:buSzPts val="1100"/>
              <a:buFont typeface="Arial"/>
              <a:buNone/>
            </a:pPr>
            <a:r>
              <a:rPr lang="en"/>
              <a:t>[7] https://www.turing.ac.uk/research/interest-groups/multi-agent-systems</a:t>
            </a:r>
            <a:endParaRPr/>
          </a:p>
          <a:p>
            <a:pPr indent="0" lvl="0" marL="0" rtl="0" algn="l">
              <a:spcBef>
                <a:spcPts val="0"/>
              </a:spcBef>
              <a:spcAft>
                <a:spcPts val="0"/>
              </a:spcAft>
              <a:buClr>
                <a:schemeClr val="dk1"/>
              </a:buClr>
              <a:buSzPts val="1100"/>
              <a:buFont typeface="Arial"/>
              <a:buNone/>
            </a:pPr>
            <a:r>
              <a:rPr lang="en"/>
              <a:t>[8] https://www.superannotate.com/blog/multi-agent-llms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d7f17734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d7f17734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Solutions: It’s changing fast</a:t>
            </a:r>
            <a:endParaRPr/>
          </a:p>
          <a:p>
            <a:pPr indent="-298450" lvl="0" marL="457200" rtl="0" algn="l">
              <a:spcBef>
                <a:spcPts val="0"/>
              </a:spcBef>
              <a:spcAft>
                <a:spcPts val="0"/>
              </a:spcAft>
              <a:buSzPts val="1100"/>
              <a:buChar char="-"/>
            </a:pPr>
            <a:r>
              <a:rPr lang="en"/>
              <a:t>It’s one of the main topics where developer focus</a:t>
            </a:r>
            <a:endParaRPr/>
          </a:p>
          <a:p>
            <a:pPr indent="-298450" lvl="0" marL="457200" rtl="0" algn="l">
              <a:spcBef>
                <a:spcPts val="0"/>
              </a:spcBef>
              <a:spcAft>
                <a:spcPts val="0"/>
              </a:spcAft>
              <a:buSzPts val="1100"/>
              <a:buChar char="-"/>
            </a:pPr>
            <a:r>
              <a:rPr lang="en"/>
              <a:t>There are many options and sources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d7f17734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d7f17734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e544e717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e544e717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Multi-agent frameworks and systems are increasingly important in the age of AI due to several key advantages they offer over traditional single-agent models. These systems consist of multiple autonomous agents that work collaboratively to tackle complex tasks, which is particularly beneficial in today's dynamic and interconnected world.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Key Benefits of Multi-Agent Systems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**Decentralized Control and Flexibility**: Multi-agent systems operate with decentralized control, allowing each agent to make autonomous decisions based on local information. This flexibility enables systems to adapt quickly to changes in their environment, such as a fleet of drones adjusting to weather changes without central oversight[1].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**Robustness and Fault Tolerance**: The decentralized nature of multi-agent systems makes them more robust against failures. If one agent fails, others can continue to operate, ensuring the system's overall functionality is maintained. This is crucial in high-stakes environments, like monitoring critical infrastructure[1].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**Scalability and Specialization**: Multi-agent systems can scale efficiently by adding more agents or specializing agents for specific tasks. This modularity allows for easier updates and maintenance without overhauling the entire system, making them highly adaptable to various applications[4][5].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**Enhanced Problem-Solving Capabilities**: By dividing complex tasks into smaller sub-tasks handled by specialized agents, multi-agent systems can solve problems more efficiently than single-agent systems. This divide-and-conquer approach is beneficial for managing intricate tasks like global supply chains or simulating economic systems[1][5].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5. **Collaborative Learning and Resource Sharing**: Agents within a multi-agent system can share knowledge and experiences, leading to faster learning and improved performance across the system. This collaborative approach enhances the system's ability to address multifaceted issues that a single agent might struggle with alone[3][5].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6. **Interactivity and Integration with Emerging Technologies**: As AI technology advances, multi-agent systems are increasingly integrating with large language models (LLMs) and other AI tools to enhance their functionality. This integration allows for more interactive and responsive systems capable of handling multimedia data and complex interactions[2][4].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Applications and Future Trends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Multi-agent systems are being applied across various industries, from smart grids and autonomous vehicles to healthcare and logistics. They enable more efficient resource management, improved decision-making processes, and enhanced automation capabilities.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Looking forward, trends indicate that multi-agent systems will continue to evolve with increased autonomy, better interactivity, and integration with multimedia capabilities. These developments will further expand their applicability and effectiveness in solving real-world problems[2][4].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summary, multi-agent frameworks are vital in the age of AI due to their flexibility, robustness, scalability, and enhanced problem-solving capabilities. They represent a significant shift towards more dynamic, resilient, and intelligent systems capable of addressing the complex challenges of modern society.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Citations:</a:t>
            </a:r>
            <a:endParaRPr/>
          </a:p>
          <a:p>
            <a:pPr indent="0" lvl="0" marL="0" rtl="0" algn="l">
              <a:spcBef>
                <a:spcPts val="0"/>
              </a:spcBef>
              <a:spcAft>
                <a:spcPts val="0"/>
              </a:spcAft>
              <a:buClr>
                <a:schemeClr val="dk1"/>
              </a:buClr>
              <a:buSzPts val="1100"/>
              <a:buFont typeface="Arial"/>
              <a:buNone/>
            </a:pPr>
            <a:r>
              <a:rPr lang="en"/>
              <a:t>[1] https://smythos.com/artificial-intelligence/multi-agent-systems/</a:t>
            </a:r>
            <a:endParaRPr/>
          </a:p>
          <a:p>
            <a:pPr indent="0" lvl="0" marL="0" rtl="0" algn="l">
              <a:spcBef>
                <a:spcPts val="0"/>
              </a:spcBef>
              <a:spcAft>
                <a:spcPts val="0"/>
              </a:spcAft>
              <a:buClr>
                <a:schemeClr val="dk1"/>
              </a:buClr>
              <a:buSzPts val="1100"/>
              <a:buFont typeface="Arial"/>
              <a:buNone/>
            </a:pPr>
            <a:r>
              <a:rPr lang="en"/>
              <a:t>[2] https://www.restack.io/p/multi-agent-systems-answer-ai-trends-2024-cat-ai</a:t>
            </a:r>
            <a:endParaRPr/>
          </a:p>
          <a:p>
            <a:pPr indent="0" lvl="0" marL="0" rtl="0" algn="l">
              <a:spcBef>
                <a:spcPts val="0"/>
              </a:spcBef>
              <a:spcAft>
                <a:spcPts val="0"/>
              </a:spcAft>
              <a:buClr>
                <a:schemeClr val="dk1"/>
              </a:buClr>
              <a:buSzPts val="1100"/>
              <a:buFont typeface="Arial"/>
              <a:buNone/>
            </a:pPr>
            <a:r>
              <a:rPr lang="en"/>
              <a:t>[3] https://www.ibm.com/think/topics/multiagent-system</a:t>
            </a:r>
            <a:endParaRPr/>
          </a:p>
          <a:p>
            <a:pPr indent="0" lvl="0" marL="0" rtl="0" algn="l">
              <a:spcBef>
                <a:spcPts val="0"/>
              </a:spcBef>
              <a:spcAft>
                <a:spcPts val="0"/>
              </a:spcAft>
              <a:buClr>
                <a:schemeClr val="dk1"/>
              </a:buClr>
              <a:buSzPts val="1100"/>
              <a:buFont typeface="Arial"/>
              <a:buNone/>
            </a:pPr>
            <a:r>
              <a:rPr lang="en"/>
              <a:t>[4] https://relevanceai.com/learn/what-is-a-multi-agent-system</a:t>
            </a:r>
            <a:endParaRPr/>
          </a:p>
          <a:p>
            <a:pPr indent="0" lvl="0" marL="0" rtl="0" algn="l">
              <a:spcBef>
                <a:spcPts val="0"/>
              </a:spcBef>
              <a:spcAft>
                <a:spcPts val="0"/>
              </a:spcAft>
              <a:buClr>
                <a:schemeClr val="dk1"/>
              </a:buClr>
              <a:buSzPts val="1100"/>
              <a:buFont typeface="Arial"/>
              <a:buNone/>
            </a:pPr>
            <a:r>
              <a:rPr lang="en"/>
              <a:t>[5] https://www.forbes.com/sites/joannechen/2024/05/24/the-promise-of-multi-agent-ai/</a:t>
            </a:r>
            <a:endParaRPr/>
          </a:p>
          <a:p>
            <a:pPr indent="0" lvl="0" marL="0" rtl="0" algn="l">
              <a:spcBef>
                <a:spcPts val="0"/>
              </a:spcBef>
              <a:spcAft>
                <a:spcPts val="0"/>
              </a:spcAft>
              <a:buClr>
                <a:schemeClr val="dk1"/>
              </a:buClr>
              <a:buSzPts val="1100"/>
              <a:buFont typeface="Arial"/>
              <a:buNone/>
            </a:pPr>
            <a:r>
              <a:rPr lang="en"/>
              <a:t>[6] https://www.sciencedirect.com/science/article/pii/S0921889098000852</a:t>
            </a:r>
            <a:endParaRPr/>
          </a:p>
          <a:p>
            <a:pPr indent="0" lvl="0" marL="0" rtl="0" algn="l">
              <a:spcBef>
                <a:spcPts val="0"/>
              </a:spcBef>
              <a:spcAft>
                <a:spcPts val="0"/>
              </a:spcAft>
              <a:buClr>
                <a:schemeClr val="dk1"/>
              </a:buClr>
              <a:buSzPts val="1100"/>
              <a:buFont typeface="Arial"/>
              <a:buNone/>
            </a:pPr>
            <a:r>
              <a:rPr lang="en"/>
              <a:t>[7] https://www.turing.ac.uk/research/interest-groups/multi-agent-systems</a:t>
            </a:r>
            <a:endParaRPr/>
          </a:p>
          <a:p>
            <a:pPr indent="0" lvl="0" marL="0" rtl="0" algn="l">
              <a:spcBef>
                <a:spcPts val="0"/>
              </a:spcBef>
              <a:spcAft>
                <a:spcPts val="0"/>
              </a:spcAft>
              <a:buClr>
                <a:schemeClr val="dk1"/>
              </a:buClr>
              <a:buSzPts val="1100"/>
              <a:buFont typeface="Arial"/>
              <a:buNone/>
            </a:pPr>
            <a:r>
              <a:rPr lang="en"/>
              <a:t>[8] https://www.superannotate.com/blog/multi-agent-llms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d7f177342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d7f17734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d7f17734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d7f17734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Started working on a language </a:t>
            </a:r>
            <a:r>
              <a:rPr lang="en"/>
              <a:t>learning app</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b="1" lang="en"/>
              <a:t>He iterado bastante en la aplicación, la idea es crear experiencias de aprendizaje que han sido tradicionalmente o imposibles, o muy costosas.</a:t>
            </a:r>
            <a:endParaRPr b="1"/>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He realizado múltiples experimentos y cada vez hay una dirección más clara.</a:t>
            </a:r>
            <a:endParaRPr/>
          </a:p>
          <a:p>
            <a:pPr indent="-298450" lvl="0" marL="457200" rtl="0" algn="l">
              <a:spcBef>
                <a:spcPts val="0"/>
              </a:spcBef>
              <a:spcAft>
                <a:spcPts val="0"/>
              </a:spcAft>
              <a:buSzPts val="1100"/>
              <a:buChar char="-"/>
            </a:pPr>
            <a:r>
              <a:rPr lang="en"/>
              <a:t>Experimented on what is the future of learning in general</a:t>
            </a:r>
            <a:endParaRPr/>
          </a:p>
          <a:p>
            <a:pPr indent="-298450" lvl="0" marL="457200" rtl="0" algn="l">
              <a:spcBef>
                <a:spcPts val="0"/>
              </a:spcBef>
              <a:spcAft>
                <a:spcPts val="0"/>
              </a:spcAft>
              <a:buSzPts val="1100"/>
              <a:buChar char="-"/>
            </a:pPr>
            <a:r>
              <a:rPr lang="en"/>
              <a:t>What kind of long term project that provides a lot of value?</a:t>
            </a:r>
            <a:endParaRPr/>
          </a:p>
          <a:p>
            <a:pPr indent="-298450" lvl="0" marL="457200" rtl="0" algn="l">
              <a:spcBef>
                <a:spcPts val="0"/>
              </a:spcBef>
              <a:spcAft>
                <a:spcPts val="0"/>
              </a:spcAft>
              <a:buSzPts val="1100"/>
              <a:buChar char="-"/>
            </a:pPr>
            <a:r>
              <a:rPr lang="en"/>
              <a:t>30 release until now, learning and a clear vision</a:t>
            </a:r>
            <a:endParaRPr/>
          </a:p>
          <a:p>
            <a:pPr indent="-298450" lvl="0" marL="457200" rtl="0" algn="l">
              <a:spcBef>
                <a:spcPts val="0"/>
              </a:spcBef>
              <a:spcAft>
                <a:spcPts val="0"/>
              </a:spcAft>
              <a:buSzPts val="1100"/>
              <a:buChar char="-"/>
            </a:pPr>
            <a:r>
              <a:rPr lang="en"/>
              <a:t>Next release needs MultiAgent, hence this presentation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d7f17734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d7f17734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Personalized Learning Experiences: LLMs enable the creation of adaptive simulations that cater to individual students' needs and skill levels. They offer varied scenarios, allowing students to practice and apply knowledge in a dynamic and engaging way.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Enhanced Accessibility: AI-powered simulations are easier to design and deploy compared to traditional simulations. They offer a cost-effective and efficient way to provide immersive learning experiences, potentially democratizing access to simulation-based learning.</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Safe Learning Environment: Simulations offer a low-stakes setting for practice and experimentation, where students can learn from mistakes without real-world consequences. They encourage exploration, risk-taking, and application of knowledge.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Personalized Feedback and Reflection: LLMs can provide tailored feedback based on students' performance in the simulation, guiding reflection and highlighting areas for improvement. This personalized feedback promotes deeper learning and encourages students to connect concepts to real-world situations.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d7f17734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0d7f177342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d7f17734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d7f17734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e544e717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e544e71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0d7f17734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0d7f17734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in GPT, we get a better output through interaction, so we </a:t>
            </a:r>
            <a:r>
              <a:rPr lang="en"/>
              <a:t>become</a:t>
            </a:r>
            <a:r>
              <a:rPr lang="en"/>
              <a:t> the bottleneck, eg. Too long, take this out, that in, etc…</a:t>
            </a:r>
            <a:endParaRPr/>
          </a:p>
          <a:p>
            <a:pPr indent="0" lvl="0" marL="45720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e544e71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e544e71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The agent is born when the agent has an inner thinking process, to ask questions to itself, and get answers from those questions, to get better by itself</a:t>
            </a:r>
            <a:endParaRPr/>
          </a:p>
          <a:p>
            <a:pPr indent="-298450" lvl="0" marL="457200" rtl="0" algn="l">
              <a:lnSpc>
                <a:spcPct val="115000"/>
              </a:lnSpc>
              <a:spcBef>
                <a:spcPts val="0"/>
              </a:spcBef>
              <a:spcAft>
                <a:spcPts val="0"/>
              </a:spcAft>
              <a:buClr>
                <a:schemeClr val="dk1"/>
              </a:buClr>
              <a:buSzPts val="1100"/>
              <a:buChar char="●"/>
            </a:pPr>
            <a:r>
              <a:rPr lang="en" sz="1200">
                <a:solidFill>
                  <a:schemeClr val="dk1"/>
                </a:solidFill>
                <a:latin typeface="Roboto"/>
                <a:ea typeface="Roboto"/>
                <a:cs typeface="Roboto"/>
                <a:sym typeface="Roboto"/>
              </a:rPr>
              <a:t>Agents can loop outcomes back into the LLM, creating an iterative refinement process</a:t>
            </a:r>
            <a:r>
              <a:rPr lang="en" sz="1200">
                <a:solidFill>
                  <a:schemeClr val="hlink"/>
                </a:solidFill>
                <a:uFill>
                  <a:noFill/>
                </a:uFill>
                <a:latin typeface="Courier New"/>
                <a:ea typeface="Courier New"/>
                <a:cs typeface="Courier New"/>
                <a:sym typeface="Courier New"/>
                <a:hlinkClick r:id="rId2"/>
              </a:rPr>
              <a:t>2</a:t>
            </a:r>
            <a:r>
              <a:rPr lang="en" sz="1200">
                <a:solidFill>
                  <a:schemeClr val="dk1"/>
                </a:solidFill>
                <a:latin typeface="Roboto"/>
                <a:ea typeface="Roboto"/>
                <a:cs typeface="Roboto"/>
                <a:sym typeface="Roboto"/>
              </a:rPr>
              <a:t>. This allows the agent to take the initial output, analyze it, gather more information if needed, and then feed it back into the LLM for further improvement.</a:t>
            </a:r>
            <a:endParaRPr/>
          </a:p>
          <a:p>
            <a:pPr indent="0" lvl="0" marL="45720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d7f17734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d7f17734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Now you can pass a task to the agent, and think through it to provide better answers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can use tools to interact with the external world, action.</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colab.research.google.com/drive/1lwyvNNkjwbb6pvhWNR4xaJ-SjlfKajI0?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deeplearning.ai/short-courses/multi-ai-agent-systems-with-crewai/" TargetMode="External"/><Relationship Id="rId4" Type="http://schemas.openxmlformats.org/officeDocument/2006/relationships/hyperlink" Target="https://github.com/a16z-infra/ai-town" TargetMode="External"/><Relationship Id="rId10" Type="http://schemas.openxmlformats.org/officeDocument/2006/relationships/hyperlink" Target="https://www.amazon.es/Brave-New-Words-Revolutionize-Education/dp/0593656954/ref=sr_1_1?adgrpid=155042107857&amp;dib=eyJ2IjoiMSJ9.lixA0Wf1DMe9xqOD4ibP4vXOxLWF018jZuIKqV4UTT76uvC3-z6g5oCh1IHmXVN0dXTSvpeEa6impcZ5D-iIo7FzAvG6X0GS6vquur5FR1wwk0OnhLry5vBl_weI1ww1-fjdPZK538UeC4O0l6HQRBbC11G7ultSXxoiLpFegoCRBYrDYNKOAOI4TC1KUZEc2VyHy2I6KPkA1vG8FBsqtqwtPicIMAVQPBQoG6KIMA74ih214bSzcQVGUdSaQPuN3zZYsJNzGHtAmUMNAQP5SbSZq2GxA-G6tx72xGf7voI.fB3Hb9HSsgvDjjj-ojpoV3C6Ic2WWo2f8Tp2m3yk1eU&amp;dib_tag=se&amp;gad_source=1&amp;hvadid=712269607363&amp;hvdev=c&amp;hvlocphy=1005526&amp;hvnetw=g&amp;hvqmt=e&amp;hvrand=11212911055745922936&amp;hvtargid=kwd-301578043823&amp;hydadcr=1948_2347029&amp;keywords=brave+new+words&amp;qid=1729783921&amp;sr=8-1&amp;ufe=INHOUSE_INSTALLMENTS%3AES_IHI_4M_AUTOMATED" TargetMode="External"/><Relationship Id="rId9" Type="http://schemas.openxmlformats.org/officeDocument/2006/relationships/hyperlink" Target="https://download.ssrn.com/2024/6/20/4871171.pdf?response-content-disposition=inline&amp;X-Amz-Security-Token=IQoJb3JpZ2luX2VjEFAaCXVzLWVhc3QtMSJGMEQCIFbbwZio3rkP%2FT2UsC90rlIAwpnW0YxXgw%2B%2BJh3vadjZAiBUxQnHVMO4VYHeNGD9%2BA0xlyg9Q5136sK1cqEiuACNtSrGBQi5%2F%2F%2F%2F%2F%2F%2F%2F%2F%2F8BEAQaDDMwODQ3NTMwMTI1NyIMKbIH7lqiBXfCPfxBKpoFo%2FGFm9wTP2HSIo3s%2FBMUSLRdAaDT%2FWeo2GGaPTbq6EDmmy9I22pKHBNigfbNavRMXWn7meVXkTn%2FCu9uH92QLuih%2FaczlkXQtSSPZNHi1zb9RxkF8xsl%2BVkJW%2FYxDNnCqjA6Ql%2FTJyBMpugVuhy%2BMt8Ft7fEXPtX3Lf%2BjK82TGqTlcsrtPlwd4DEZB3CmOoVxyuIzmM16%2BYMwI28gpQkFLE0IpuJynpJc3IOUwAJ7sPNAlnCh4CPnKiHjkYnBWq5ZkKGFyRrurChmlJqLxD6bgvQ9uuX0vcr4AvbpwqDWvk%2F5hJ3B%2BxUANvJFXGv04ItRleuT1qY9iM%2B8hbs0CM7PekF0SKsrXH5fY0PsBv0wQ77Zc%2Bixa7acn0RjHKvI750b%2B%2Bewwf6RZhKkv%2BKcra969dtgMX%2BRzOGW4JSOmQu3R98q1yJ0Os2YnHfGslZrChprV%2BRv89SyYh44kEJ1%2F4gzMJm2Xq0hSuQEclUxddZVk62blMxB1teh1%2FsONV3mZUjiue0OrE9EGmwPHs138%2BK0v7ZpnfrIMuD5Nrp7Vp7BnYo4MCsv81G1TElkLQ7Kp3eRyidoIT0gGPGf%2BwdHjLVCD69mBvhL8J82r7TDSVeusnNuz5iWkYpIACqxZrhhpbionEL52LEiicNKBM0RVLvBK206XY1D5ko5MXEMDZcHRoE3UntltI90k9yrKXJtXzH07z%2F7dy00Fdp3O477%2FhKCrfNE362yOC1Hu2uHP2U8qj1ujGv9gNjewHnxisyby9m1gFiXQ6C4xWST8dZEijgHYEGZ0G1c7KiOd51CtgzU1Xb3XKpcbcERQDGNIlNXWDmnOKbS%2BHsHcj53Xof8S04lb1I1WmsaNLabyncDp4uLB2Xeiq7jxkDZVFjMLzV4rgGOrIBORhczN%2BnSm3kmen1Rsj7z6%2FvRpYu%2FORuaNGFtF3jXV26ziQC3GgHLsfKqb%2B%2F8fG%2F%2FrM2Ee%2FlwAvx35%2Bdsrg7kyDqAVlRXz9xWwbAgzvBPelUCeDuQgylrlk95CdV2KiXNT%2FTfelm75zef%2FIzy0VpOei%2Fvr0GEv7jakkuYTIgKsCxOd0KzUp%2FpYjx5TE4mPHPZeVDL1uA44K09VMfUGauxZtDJf2w2ilTmnYx8HjtMo%2F2Zg%3D%3D&amp;X-Amz-Algorithm=AWS4-HMAC-SHA256&amp;X-Amz-Date=20241023T090112Z&amp;X-Amz-SignedHeaders=host&amp;X-Amz-Expires=300&amp;X-Amz-Credential=ASIAUPUUPRWE42FT3ZIR%2F20241023%2Fus-east-1%2Fs3%2Faws4_request&amp;X-Amz-Signature=248e511e252a93aa45733d643fb66bda54f489af6c4a321ef1c897645812a7a7&amp;abstractId=4871171" TargetMode="External"/><Relationship Id="rId5" Type="http://schemas.openxmlformats.org/officeDocument/2006/relationships/hyperlink" Target="https://open.spotify.com/episode/0amPjnNMWTj05AKCAqEhOC" TargetMode="External"/><Relationship Id="rId6" Type="http://schemas.openxmlformats.org/officeDocument/2006/relationships/hyperlink" Target="https://www.thesunflowerlab.com/5-frameworks-multi-agent-ai-system/?privacy=updated" TargetMode="External"/><Relationship Id="rId7" Type="http://schemas.openxmlformats.org/officeDocument/2006/relationships/hyperlink" Target="https://www.thesunflowerlab.com/5-frameworks-multi-agent-ai-system/?privacy=updated" TargetMode="External"/><Relationship Id="rId8" Type="http://schemas.openxmlformats.org/officeDocument/2006/relationships/hyperlink" Target="https://download.ssrn.com/24/04/22/ssrn_id4802463_code1503159.pdf?response-content-disposition=inline&amp;X-Amz-Security-Token=IQoJb3JpZ2luX2VjEFAaCXVzLWVhc3QtMSJGMEQCIFbbwZio3rkP%2FT2UsC90rlIAwpnW0YxXgw%2B%2BJh3vadjZAiBUxQnHVMO4VYHeNGD9%2BA0xlyg9Q5136sK1cqEiuACNtSrGBQi5%2F%2F%2F%2F%2F%2F%2F%2F%2F%2F8BEAQaDDMwODQ3NTMwMTI1NyIMKbIH7lqiBXfCPfxBKpoFo%2FGFm9wTP2HSIo3s%2FBMUSLRdAaDT%2FWeo2GGaPTbq6EDmmy9I22pKHBNigfbNavRMXWn7meVXkTn%2FCu9uH92QLuih%2FaczlkXQtSSPZNHi1zb9RxkF8xsl%2BVkJW%2FYxDNnCqjA6Ql%2FTJyBMpugVuhy%2BMt8Ft7fEXPtX3Lf%2BjK82TGqTlcsrtPlwd4DEZB3CmOoVxyuIzmM16%2BYMwI28gpQkFLE0IpuJynpJc3IOUwAJ7sPNAlnCh4CPnKiHjkYnBWq5ZkKGFyRrurChmlJqLxD6bgvQ9uuX0vcr4AvbpwqDWvk%2F5hJ3B%2BxUANvJFXGv04ItRleuT1qY9iM%2B8hbs0CM7PekF0SKsrXH5fY0PsBv0wQ77Zc%2Bixa7acn0RjHKvI750b%2B%2Bewwf6RZhKkv%2BKcra969dtgMX%2BRzOGW4JSOmQu3R98q1yJ0Os2YnHfGslZrChprV%2BRv89SyYh44kEJ1%2F4gzMJm2Xq0hSuQEclUxddZVk62blMxB1teh1%2FsONV3mZUjiue0OrE9EGmwPHs138%2BK0v7ZpnfrIMuD5Nrp7Vp7BnYo4MCsv81G1TElkLQ7Kp3eRyidoIT0gGPGf%2BwdHjLVCD69mBvhL8J82r7TDSVeusnNuz5iWkYpIACqxZrhhpbionEL52LEiicNKBM0RVLvBK206XY1D5ko5MXEMDZcHRoE3UntltI90k9yrKXJtXzH07z%2F7dy00Fdp3O477%2FhKCrfNE362yOC1Hu2uHP2U8qj1ujGv9gNjewHnxisyby9m1gFiXQ6C4xWST8dZEijgHYEGZ0G1c7KiOd51CtgzU1Xb3XKpcbcERQDGNIlNXWDmnOKbS%2BHsHcj53Xof8S04lb1I1WmsaNLabyncDp4uLB2Xeiq7jxkDZVFjMLzV4rgGOrIBORhczN%2BnSm3kmen1Rsj7z6%2FvRpYu%2FORuaNGFtF3jXV26ziQC3GgHLsfKqb%2B%2F8fG%2F%2FrM2Ee%2FlwAvx35%2Bdsrg7kyDqAVlRXz9xWwbAgzvBPelUCeDuQgylrlk95CdV2KiXNT%2FTfelm75zef%2FIzy0VpOei%2Fvr0GEv7jakkuYTIgKsCxOd0KzUp%2FpYjx5TE4mPHPZeVDL1uA44K09VMfUGauxZtDJf2w2ilTmnYx8HjtMo%2F2Zg%3D%3D&amp;X-Amz-Algorithm=AWS4-HMAC-SHA256&amp;X-Amz-Date=20241023T090002Z&amp;X-Amz-SignedHeaders=host&amp;X-Amz-Expires=300&amp;X-Amz-Credential=ASIAUPUUPRWE42FT3ZIR%2F20241023%2Fus-east-1%2Fs3%2Faws4_request&amp;X-Amz-Signature=dd68f88ad0c43d4a38dda7223c20e78df4ce46ac4bedddb7258567c23a4c26db&amp;abstractId=480246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hyperlink" Target="https://thinkwee.top/multiagent_eboo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wnload.ssrn.com/24/04/22/ssrn_id4802463_code1503159.pdf?response-content-disposition=inline&amp;X-Amz-Security-Token=IQoJb3JpZ2luX2VjEFAaCXVzLWVhc3QtMSJGMEQCIFbbwZio3rkP%2FT2UsC90rlIAwpnW0YxXgw%2B%2BJh3vadjZAiBUxQnHVMO4VYHeNGD9%2BA0xlyg9Q5136sK1cqEiuACNtSrGBQi5%2F%2F%2F%2F%2F%2F%2F%2F%2F%2F8BEAQaDDMwODQ3NTMwMTI1NyIMKbIH7lqiBXfCPfxBKpoFo%2FGFm9wTP2HSIo3s%2FBMUSLRdAaDT%2FWeo2GGaPTbq6EDmmy9I22pKHBNigfbNavRMXWn7meVXkTn%2FCu9uH92QLuih%2FaczlkXQtSSPZNHi1zb9RxkF8xsl%2BVkJW%2FYxDNnCqjA6Ql%2FTJyBMpugVuhy%2BMt8Ft7fEXPtX3Lf%2BjK82TGqTlcsrtPlwd4DEZB3CmOoVxyuIzmM16%2BYMwI28gpQkFLE0IpuJynpJc3IOUwAJ7sPNAlnCh4CPnKiHjkYnBWq5ZkKGFyRrurChmlJqLxD6bgvQ9uuX0vcr4AvbpwqDWvk%2F5hJ3B%2BxUANvJFXGv04ItRleuT1qY9iM%2B8hbs0CM7PekF0SKsrXH5fY0PsBv0wQ77Zc%2Bixa7acn0RjHKvI750b%2B%2Bewwf6RZhKkv%2BKcra969dtgMX%2BRzOGW4JSOmQu3R98q1yJ0Os2YnHfGslZrChprV%2BRv89SyYh44kEJ1%2F4gzMJm2Xq0hSuQEclUxddZVk62blMxB1teh1%2FsONV3mZUjiue0OrE9EGmwPHs138%2BK0v7ZpnfrIMuD5Nrp7Vp7BnYo4MCsv81G1TElkLQ7Kp3eRyidoIT0gGPGf%2BwdHjLVCD69mBvhL8J82r7TDSVeusnNuz5iWkYpIACqxZrhhpbionEL52LEiicNKBM0RVLvBK206XY1D5ko5MXEMDZcHRoE3UntltI90k9yrKXJtXzH07z%2F7dy00Fdp3O477%2FhKCrfNE362yOC1Hu2uHP2U8qj1ujGv9gNjewHnxisyby9m1gFiXQ6C4xWST8dZEijgHYEGZ0G1c7KiOd51CtgzU1Xb3XKpcbcERQDGNIlNXWDmnOKbS%2BHsHcj53Xof8S04lb1I1WmsaNLabyncDp4uLB2Xeiq7jxkDZVFjMLzV4rgGOrIBORhczN%2BnSm3kmen1Rsj7z6%2FvRpYu%2FORuaNGFtF3jXV26ziQC3GgHLsfKqb%2B%2F8fG%2F%2FrM2Ee%2FlwAvx35%2Bdsrg7kyDqAVlRXz9xWwbAgzvBPelUCeDuQgylrlk95CdV2KiXNT%2FTfelm75zef%2FIzy0VpOei%2Fvr0GEv7jakkuYTIgKsCxOd0KzUp%2FpYjx5TE4mPHPZeVDL1uA44K09VMfUGauxZtDJf2w2ilTmnYx8HjtMo%2F2Zg%3D%3D&amp;X-Amz-Algorithm=AWS4-HMAC-SHA256&amp;X-Amz-Date=20241023T090002Z&amp;X-Amz-SignedHeaders=host&amp;X-Amz-Expires=300&amp;X-Amz-Credential=ASIAUPUUPRWE42FT3ZIR%2F20241023%2Fus-east-1%2Fs3%2Faws4_request&amp;X-Amz-Signature=dd68f88ad0c43d4a38dda7223c20e78df4ce46ac4bedddb7258567c23a4c26db&amp;abstractId=4802463"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wnload.ssrn.com/2024/6/20/4871171.pdf?response-content-disposition=inline&amp;X-Amz-Security-Token=IQoJb3JpZ2luX2VjEFAaCXVzLWVhc3QtMSJGMEQCIFbbwZio3rkP%2FT2UsC90rlIAwpnW0YxXgw%2B%2BJh3vadjZAiBUxQnHVMO4VYHeNGD9%2BA0xlyg9Q5136sK1cqEiuACNtSrGBQi5%2F%2F%2F%2F%2F%2F%2F%2F%2F%2F8BEAQaDDMwODQ3NTMwMTI1NyIMKbIH7lqiBXfCPfxBKpoFo%2FGFm9wTP2HSIo3s%2FBMUSLRdAaDT%2FWeo2GGaPTbq6EDmmy9I22pKHBNigfbNavRMXWn7meVXkTn%2FCu9uH92QLuih%2FaczlkXQtSSPZNHi1zb9RxkF8xsl%2BVkJW%2FYxDNnCqjA6Ql%2FTJyBMpugVuhy%2BMt8Ft7fEXPtX3Lf%2BjK82TGqTlcsrtPlwd4DEZB3CmOoVxyuIzmM16%2BYMwI28gpQkFLE0IpuJynpJc3IOUwAJ7sPNAlnCh4CPnKiHjkYnBWq5ZkKGFyRrurChmlJqLxD6bgvQ9uuX0vcr4AvbpwqDWvk%2F5hJ3B%2BxUANvJFXGv04ItRleuT1qY9iM%2B8hbs0CM7PekF0SKsrXH5fY0PsBv0wQ77Zc%2Bixa7acn0RjHKvI750b%2B%2Bewwf6RZhKkv%2BKcra969dtgMX%2BRzOGW4JSOmQu3R98q1yJ0Os2YnHfGslZrChprV%2BRv89SyYh44kEJ1%2F4gzMJm2Xq0hSuQEclUxddZVk62blMxB1teh1%2FsONV3mZUjiue0OrE9EGmwPHs138%2BK0v7ZpnfrIMuD5Nrp7Vp7BnYo4MCsv81G1TElkLQ7Kp3eRyidoIT0gGPGf%2BwdHjLVCD69mBvhL8J82r7TDSVeusnNuz5iWkYpIACqxZrhhpbionEL52LEiicNKBM0RVLvBK206XY1D5ko5MXEMDZcHRoE3UntltI90k9yrKXJtXzH07z%2F7dy00Fdp3O477%2FhKCrfNE362yOC1Hu2uHP2U8qj1ujGv9gNjewHnxisyby9m1gFiXQ6C4xWST8dZEijgHYEGZ0G1c7KiOd51CtgzU1Xb3XKpcbcERQDGNIlNXWDmnOKbS%2BHsHcj53Xof8S04lb1I1WmsaNLabyncDp4uLB2Xeiq7jxkDZVFjMLzV4rgGOrIBORhczN%2BnSm3kmen1Rsj7z6%2FvRpYu%2FORuaNGFtF3jXV26ziQC3GgHLsfKqb%2B%2F8fG%2F%2FrM2Ee%2FlwAvx35%2Bdsrg7kyDqAVlRXz9xWwbAgzvBPelUCeDuQgylrlk95CdV2KiXNT%2FTfelm75zef%2FIzy0VpOei%2Fvr0GEv7jakkuYTIgKsCxOd0KzUp%2FpYjx5TE4mPHPZeVDL1uA44K09VMfUGauxZtDJf2w2ilTmnYx8HjtMo%2F2Zg%3D%3D&amp;X-Amz-Algorithm=AWS4-HMAC-SHA256&amp;X-Amz-Date=20241023T090112Z&amp;X-Amz-SignedHeaders=host&amp;X-Amz-Expires=300&amp;X-Amz-Credential=ASIAUPUUPRWE42FT3ZIR%2F20241023%2Fus-east-1%2Fs3%2Faws4_request&amp;X-Amz-Signature=248e511e252a93aa45733d643fb66bda54f489af6c4a321ef1c897645812a7a7&amp;abstractId=4871171"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 to </a:t>
            </a:r>
            <a:r>
              <a:rPr lang="en"/>
              <a:t>Multi AI Agent Systems with Crew AI</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Ernesto Buttó</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a:t>
            </a:r>
            <a:r>
              <a:rPr lang="en"/>
              <a:t> Agents Systems with CrewAI</a:t>
            </a:r>
            <a:endParaRPr/>
          </a:p>
        </p:txBody>
      </p:sp>
      <p:pic>
        <p:nvPicPr>
          <p:cNvPr id="121" name="Google Shape;121;p22"/>
          <p:cNvPicPr preferRelativeResize="0"/>
          <p:nvPr/>
        </p:nvPicPr>
        <p:blipFill rotWithShape="1">
          <a:blip r:embed="rId3">
            <a:alphaModFix/>
          </a:blip>
          <a:srcRect b="0" l="14719" r="0" t="0"/>
          <a:stretch/>
        </p:blipFill>
        <p:spPr>
          <a:xfrm>
            <a:off x="4715600" y="1272950"/>
            <a:ext cx="4243551" cy="2364525"/>
          </a:xfrm>
          <a:prstGeom prst="rect">
            <a:avLst/>
          </a:prstGeom>
          <a:noFill/>
          <a:ln>
            <a:noFill/>
          </a:ln>
        </p:spPr>
      </p:pic>
      <p:sp>
        <p:nvSpPr>
          <p:cNvPr id="122" name="Google Shape;122;p22"/>
          <p:cNvSpPr txBox="1"/>
          <p:nvPr/>
        </p:nvSpPr>
        <p:spPr>
          <a:xfrm>
            <a:off x="288325" y="1324150"/>
            <a:ext cx="4427400" cy="3450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b="1" lang="en" sz="1300">
                <a:solidFill>
                  <a:schemeClr val="dk2"/>
                </a:solidFill>
              </a:rPr>
              <a:t>Multi-agent systems</a:t>
            </a:r>
            <a:r>
              <a:rPr lang="en" sz="1300">
                <a:solidFill>
                  <a:schemeClr val="dk2"/>
                </a:solidFill>
              </a:rPr>
              <a:t>: Multiple AI agents working together.</a:t>
            </a:r>
            <a:endParaRPr sz="1300">
              <a:solidFill>
                <a:schemeClr val="dk2"/>
              </a:solidFill>
            </a:endParaRPr>
          </a:p>
          <a:p>
            <a:pPr indent="-311150" lvl="0" marL="457200" rtl="0" algn="l">
              <a:spcBef>
                <a:spcPts val="0"/>
              </a:spcBef>
              <a:spcAft>
                <a:spcPts val="0"/>
              </a:spcAft>
              <a:buClr>
                <a:schemeClr val="dk2"/>
              </a:buClr>
              <a:buSzPts val="1300"/>
              <a:buChar char="●"/>
            </a:pPr>
            <a:r>
              <a:rPr b="1" lang="en" sz="1300">
                <a:solidFill>
                  <a:schemeClr val="dk2"/>
                </a:solidFill>
              </a:rPr>
              <a:t>Autonomous agents</a:t>
            </a:r>
            <a:r>
              <a:rPr lang="en" sz="1300">
                <a:solidFill>
                  <a:schemeClr val="dk2"/>
                </a:solidFill>
              </a:rPr>
              <a:t>: Each makes decisions, collaborates, and learns.</a:t>
            </a:r>
            <a:endParaRPr sz="1300">
              <a:solidFill>
                <a:schemeClr val="dk2"/>
              </a:solidFill>
            </a:endParaRPr>
          </a:p>
          <a:p>
            <a:pPr indent="-311150" lvl="0" marL="457200" rtl="0" algn="l">
              <a:spcBef>
                <a:spcPts val="0"/>
              </a:spcBef>
              <a:spcAft>
                <a:spcPts val="0"/>
              </a:spcAft>
              <a:buClr>
                <a:schemeClr val="dk2"/>
              </a:buClr>
              <a:buSzPts val="1300"/>
              <a:buChar char="●"/>
            </a:pPr>
            <a:r>
              <a:rPr b="1" lang="en" sz="1300">
                <a:solidFill>
                  <a:schemeClr val="dk2"/>
                </a:solidFill>
              </a:rPr>
              <a:t>Crew AI</a:t>
            </a:r>
            <a:r>
              <a:rPr lang="en" sz="1300">
                <a:solidFill>
                  <a:schemeClr val="dk2"/>
                </a:solidFill>
              </a:rPr>
              <a:t>: Platform to orchestrate these agents for complex problems.</a:t>
            </a:r>
            <a:endParaRPr sz="2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Maybe the most important part of Agents</a:t>
            </a:r>
            <a:endParaRPr/>
          </a:p>
        </p:txBody>
      </p:sp>
      <p:pic>
        <p:nvPicPr>
          <p:cNvPr id="128" name="Google Shape;128;p23"/>
          <p:cNvPicPr preferRelativeResize="0"/>
          <p:nvPr/>
        </p:nvPicPr>
        <p:blipFill rotWithShape="1">
          <a:blip r:embed="rId3">
            <a:alphaModFix/>
          </a:blip>
          <a:srcRect b="13440" l="23117" r="11243" t="13272"/>
          <a:stretch/>
        </p:blipFill>
        <p:spPr>
          <a:xfrm>
            <a:off x="803613" y="1239025"/>
            <a:ext cx="7536777" cy="3632100"/>
          </a:xfrm>
          <a:prstGeom prst="rect">
            <a:avLst/>
          </a:prstGeom>
          <a:noFill/>
          <a:ln>
            <a:noFill/>
          </a:ln>
        </p:spPr>
      </p:pic>
      <p:sp>
        <p:nvSpPr>
          <p:cNvPr id="129" name="Google Shape;129;p23"/>
          <p:cNvSpPr txBox="1"/>
          <p:nvPr/>
        </p:nvSpPr>
        <p:spPr>
          <a:xfrm>
            <a:off x="2673050" y="4871125"/>
            <a:ext cx="33105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Source: deeplearning.ai</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Multi Agent Customer Support</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With this code, we will learn:</a:t>
            </a:r>
            <a:endParaRPr/>
          </a:p>
          <a:p>
            <a:pPr indent="-342900" lvl="0" marL="457200" rtl="0" algn="l">
              <a:spcBef>
                <a:spcPts val="1200"/>
              </a:spcBef>
              <a:spcAft>
                <a:spcPts val="0"/>
              </a:spcAft>
              <a:buSzPts val="1800"/>
              <a:buChar char="-"/>
            </a:pPr>
            <a:r>
              <a:rPr lang="en"/>
              <a:t>6</a:t>
            </a:r>
            <a:r>
              <a:rPr lang="en"/>
              <a:t> key elements which help make Agents perform even better</a:t>
            </a:r>
            <a:endParaRPr/>
          </a:p>
          <a:p>
            <a:pPr indent="-342900" lvl="0" marL="457200" rtl="0" algn="l">
              <a:spcBef>
                <a:spcPts val="0"/>
              </a:spcBef>
              <a:spcAft>
                <a:spcPts val="0"/>
              </a:spcAft>
              <a:buSzPts val="1800"/>
              <a:buChar char="-"/>
            </a:pPr>
            <a:r>
              <a:rPr lang="en"/>
              <a:t>See how the code looks like and how Agents interact between them</a:t>
            </a:r>
            <a:endParaRPr/>
          </a:p>
          <a:p>
            <a:pPr indent="0" lvl="0" marL="0" rtl="0" algn="l">
              <a:spcBef>
                <a:spcPts val="1200"/>
              </a:spcBef>
              <a:spcAft>
                <a:spcPts val="0"/>
              </a:spcAft>
              <a:buNone/>
            </a:pPr>
            <a:r>
              <a:rPr lang="en"/>
              <a:t>The Crew will be made of 2 agents:</a:t>
            </a:r>
            <a:endParaRPr/>
          </a:p>
          <a:p>
            <a:pPr indent="-342900" lvl="0" marL="457200" rtl="0" algn="l">
              <a:spcBef>
                <a:spcPts val="1200"/>
              </a:spcBef>
              <a:spcAft>
                <a:spcPts val="0"/>
              </a:spcAft>
              <a:buSzPts val="1800"/>
              <a:buChar char="-"/>
            </a:pPr>
            <a:r>
              <a:rPr b="1" lang="en"/>
              <a:t>Senior</a:t>
            </a:r>
            <a:r>
              <a:rPr lang="en"/>
              <a:t> Support Representative</a:t>
            </a:r>
            <a:endParaRPr/>
          </a:p>
          <a:p>
            <a:pPr indent="-342900" lvl="0" marL="457200" rtl="0" algn="l">
              <a:spcBef>
                <a:spcPts val="0"/>
              </a:spcBef>
              <a:spcAft>
                <a:spcPts val="0"/>
              </a:spcAft>
              <a:buSzPts val="1800"/>
              <a:buChar char="-"/>
            </a:pPr>
            <a:r>
              <a:rPr lang="en"/>
              <a:t>Support </a:t>
            </a:r>
            <a:r>
              <a:rPr b="1" lang="en"/>
              <a:t>Quality </a:t>
            </a:r>
            <a:r>
              <a:rPr lang="en"/>
              <a:t>Assurance Specialist</a:t>
            </a:r>
            <a:endParaRPr/>
          </a:p>
          <a:p>
            <a:pPr indent="0" lvl="0" marL="0" rtl="0" algn="l">
              <a:spcBef>
                <a:spcPts val="1200"/>
              </a:spcBef>
              <a:spcAft>
                <a:spcPts val="0"/>
              </a:spcAft>
              <a:buNone/>
            </a:pPr>
            <a:r>
              <a:rPr lang="en"/>
              <a:t>Link to </a:t>
            </a:r>
            <a:r>
              <a:rPr lang="en" u="sng">
                <a:solidFill>
                  <a:schemeClr val="hlink"/>
                </a:solidFill>
                <a:hlinkClick r:id="rId3"/>
              </a:rPr>
              <a:t>Google Collab</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320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Components</a:t>
            </a:r>
            <a:endParaRPr/>
          </a:p>
        </p:txBody>
      </p:sp>
      <p:pic>
        <p:nvPicPr>
          <p:cNvPr id="141" name="Google Shape;141;p25"/>
          <p:cNvPicPr preferRelativeResize="0"/>
          <p:nvPr/>
        </p:nvPicPr>
        <p:blipFill rotWithShape="1">
          <a:blip r:embed="rId3">
            <a:alphaModFix/>
          </a:blip>
          <a:srcRect b="7294" l="0" r="0" t="12014"/>
          <a:stretch/>
        </p:blipFill>
        <p:spPr>
          <a:xfrm>
            <a:off x="2108300" y="993100"/>
            <a:ext cx="5401201" cy="4150400"/>
          </a:xfrm>
          <a:prstGeom prst="rect">
            <a:avLst/>
          </a:prstGeom>
          <a:noFill/>
          <a:ln>
            <a:noFill/>
          </a:ln>
        </p:spPr>
      </p:pic>
      <p:sp>
        <p:nvSpPr>
          <p:cNvPr id="142" name="Google Shape;142;p25"/>
          <p:cNvSpPr txBox="1"/>
          <p:nvPr/>
        </p:nvSpPr>
        <p:spPr>
          <a:xfrm>
            <a:off x="682450" y="4876500"/>
            <a:ext cx="33105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Source: deeplearning.ai</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makes a good Agent according to CrewAI?</a:t>
            </a:r>
            <a:endParaRPr/>
          </a:p>
        </p:txBody>
      </p:sp>
      <p:pic>
        <p:nvPicPr>
          <p:cNvPr id="148" name="Google Shape;148;p26"/>
          <p:cNvPicPr preferRelativeResize="0"/>
          <p:nvPr/>
        </p:nvPicPr>
        <p:blipFill rotWithShape="1">
          <a:blip r:embed="rId3">
            <a:alphaModFix/>
          </a:blip>
          <a:srcRect b="20187" l="6985" r="8348" t="10295"/>
          <a:stretch/>
        </p:blipFill>
        <p:spPr>
          <a:xfrm>
            <a:off x="701025" y="1306350"/>
            <a:ext cx="7741949" cy="2778150"/>
          </a:xfrm>
          <a:prstGeom prst="rect">
            <a:avLst/>
          </a:prstGeom>
          <a:noFill/>
          <a:ln>
            <a:noFill/>
          </a:ln>
        </p:spPr>
      </p:pic>
      <p:sp>
        <p:nvSpPr>
          <p:cNvPr id="149" name="Google Shape;149;p26"/>
          <p:cNvSpPr txBox="1"/>
          <p:nvPr/>
        </p:nvSpPr>
        <p:spPr>
          <a:xfrm>
            <a:off x="2833375" y="4278550"/>
            <a:ext cx="33105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Source: deeplearning.ai</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Benefits of Multi Agent Systems</a:t>
            </a:r>
            <a:endParaRPr/>
          </a:p>
        </p:txBody>
      </p:sp>
      <p:sp>
        <p:nvSpPr>
          <p:cNvPr id="155" name="Google Shape;15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Enhanced Problem-Solving Capabilities</a:t>
            </a:r>
            <a:endParaRPr/>
          </a:p>
          <a:p>
            <a:pPr indent="-342900" lvl="0" marL="457200" rtl="0" algn="l">
              <a:spcBef>
                <a:spcPts val="0"/>
              </a:spcBef>
              <a:spcAft>
                <a:spcPts val="0"/>
              </a:spcAft>
              <a:buSzPts val="1800"/>
              <a:buChar char="-"/>
            </a:pPr>
            <a:r>
              <a:rPr lang="en"/>
              <a:t>Robustness and Fault Tolerance</a:t>
            </a:r>
            <a:endParaRPr/>
          </a:p>
          <a:p>
            <a:pPr indent="-342900" lvl="0" marL="457200" rtl="0" algn="l">
              <a:spcBef>
                <a:spcPts val="0"/>
              </a:spcBef>
              <a:spcAft>
                <a:spcPts val="0"/>
              </a:spcAft>
              <a:buSzPts val="1800"/>
              <a:buChar char="-"/>
            </a:pPr>
            <a:r>
              <a:rPr lang="en"/>
              <a:t>Scalability and Specialization</a:t>
            </a:r>
            <a:endParaRPr/>
          </a:p>
          <a:p>
            <a:pPr indent="-342900" lvl="0" marL="457200" rtl="0" algn="l">
              <a:spcBef>
                <a:spcPts val="0"/>
              </a:spcBef>
              <a:spcAft>
                <a:spcPts val="0"/>
              </a:spcAft>
              <a:buSzPts val="1800"/>
              <a:buChar char="-"/>
            </a:pPr>
            <a:r>
              <a:rPr lang="en"/>
              <a:t>Collaborative Learning and Resource Sharing</a:t>
            </a:r>
            <a:endParaRPr/>
          </a:p>
          <a:p>
            <a:pPr indent="-342900" lvl="0" marL="457200" rtl="0" algn="l">
              <a:spcBef>
                <a:spcPts val="0"/>
              </a:spcBef>
              <a:spcAft>
                <a:spcPts val="0"/>
              </a:spcAft>
              <a:buSzPts val="1800"/>
              <a:buChar char="-"/>
            </a:pPr>
            <a:r>
              <a:rPr lang="en"/>
              <a:t>Decentralized Control and Flexibility</a:t>
            </a:r>
            <a:br>
              <a:rPr lang="en"/>
            </a:br>
            <a:br>
              <a:rPr lang="en"/>
            </a:br>
            <a:r>
              <a:rPr lang="en"/>
              <a:t>T</a:t>
            </a:r>
            <a:r>
              <a:rPr lang="en"/>
              <a:t>rends indicate that multi-agent systems will continue to evolve with increased </a:t>
            </a:r>
            <a:r>
              <a:rPr b="1" lang="en"/>
              <a:t>autonomy</a:t>
            </a:r>
            <a:r>
              <a:rPr lang="en"/>
              <a:t>, better </a:t>
            </a:r>
            <a:r>
              <a:rPr b="1" lang="en"/>
              <a:t>interactivity</a:t>
            </a:r>
            <a:r>
              <a:rPr lang="en"/>
              <a:t>, and </a:t>
            </a:r>
            <a:r>
              <a:rPr b="1" lang="en"/>
              <a:t>integration </a:t>
            </a:r>
            <a:r>
              <a:rPr lang="en"/>
              <a:t>with </a:t>
            </a:r>
            <a:r>
              <a:rPr b="1" lang="en"/>
              <a:t>multimedia </a:t>
            </a:r>
            <a:r>
              <a:rPr lang="en"/>
              <a:t>capabilities.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MultiAgent Frameworks for different </a:t>
            </a:r>
            <a:r>
              <a:rPr lang="en"/>
              <a:t>use cases</a:t>
            </a:r>
            <a:endParaRPr/>
          </a:p>
        </p:txBody>
      </p:sp>
      <p:pic>
        <p:nvPicPr>
          <p:cNvPr id="161" name="Google Shape;161;p28"/>
          <p:cNvPicPr preferRelativeResize="0"/>
          <p:nvPr/>
        </p:nvPicPr>
        <p:blipFill rotWithShape="1">
          <a:blip r:embed="rId3">
            <a:alphaModFix/>
          </a:blip>
          <a:srcRect b="0" l="0" r="68192" t="0"/>
          <a:stretch/>
        </p:blipFill>
        <p:spPr>
          <a:xfrm>
            <a:off x="6873674" y="992237"/>
            <a:ext cx="1958625" cy="4194076"/>
          </a:xfrm>
          <a:prstGeom prst="rect">
            <a:avLst/>
          </a:prstGeom>
          <a:noFill/>
          <a:ln>
            <a:noFill/>
          </a:ln>
        </p:spPr>
      </p:pic>
      <p:sp>
        <p:nvSpPr>
          <p:cNvPr id="162" name="Google Shape;162;p28"/>
          <p:cNvSpPr txBox="1"/>
          <p:nvPr>
            <p:ph idx="1" type="body"/>
          </p:nvPr>
        </p:nvSpPr>
        <p:spPr>
          <a:xfrm>
            <a:off x="311700" y="1152475"/>
            <a:ext cx="6250500" cy="3873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LangChain: Flexible and customizable for LLMs.</a:t>
            </a:r>
            <a:endParaRPr/>
          </a:p>
          <a:p>
            <a:pPr indent="-342900" lvl="0" marL="457200" rtl="0" algn="l">
              <a:spcBef>
                <a:spcPts val="0"/>
              </a:spcBef>
              <a:spcAft>
                <a:spcPts val="0"/>
              </a:spcAft>
              <a:buSzPts val="1800"/>
              <a:buChar char="●"/>
            </a:pPr>
            <a:r>
              <a:rPr lang="en"/>
              <a:t>AutoGen: Scalable, supports future growth.</a:t>
            </a:r>
            <a:endParaRPr/>
          </a:p>
          <a:p>
            <a:pPr indent="-342900" lvl="0" marL="457200" rtl="0" algn="l">
              <a:spcBef>
                <a:spcPts val="0"/>
              </a:spcBef>
              <a:spcAft>
                <a:spcPts val="0"/>
              </a:spcAft>
              <a:buSzPts val="1800"/>
              <a:buChar char="●"/>
            </a:pPr>
            <a:r>
              <a:rPr b="1" lang="en"/>
              <a:t>CrewAI: Collaborative and structured adaptive intelligence for complex problems</a:t>
            </a:r>
            <a:endParaRPr b="1"/>
          </a:p>
          <a:p>
            <a:pPr indent="-342900" lvl="0" marL="457200" rtl="0" algn="l">
              <a:spcBef>
                <a:spcPts val="0"/>
              </a:spcBef>
              <a:spcAft>
                <a:spcPts val="0"/>
              </a:spcAft>
              <a:buSzPts val="1800"/>
              <a:buChar char="●"/>
            </a:pPr>
            <a:r>
              <a:rPr lang="en"/>
              <a:t>MetaGPT: Easy to use, suitable for beginners, open-source.</a:t>
            </a:r>
            <a:endParaRPr/>
          </a:p>
          <a:p>
            <a:pPr indent="-342900" lvl="0" marL="457200" rtl="0" algn="l">
              <a:spcBef>
                <a:spcPts val="0"/>
              </a:spcBef>
              <a:spcAft>
                <a:spcPts val="0"/>
              </a:spcAft>
              <a:buSzPts val="1800"/>
              <a:buChar char="●"/>
            </a:pPr>
            <a:r>
              <a:rPr lang="en"/>
              <a:t>ChatDev: Conversational AI and user engagement.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Course from Deep Learning AI</a:t>
            </a:r>
            <a:endParaRPr/>
          </a:p>
          <a:p>
            <a:pPr indent="-342900" lvl="0" marL="457200" rtl="0" algn="l">
              <a:spcBef>
                <a:spcPts val="0"/>
              </a:spcBef>
              <a:spcAft>
                <a:spcPts val="0"/>
              </a:spcAft>
              <a:buSzPts val="1800"/>
              <a:buChar char="-"/>
            </a:pPr>
            <a:r>
              <a:rPr lang="en" u="sng">
                <a:solidFill>
                  <a:schemeClr val="hlink"/>
                </a:solidFill>
                <a:hlinkClick r:id="rId4"/>
              </a:rPr>
              <a:t>AI Town</a:t>
            </a:r>
            <a:endParaRPr/>
          </a:p>
          <a:p>
            <a:pPr indent="-342900" lvl="0" marL="457200" rtl="0" algn="l">
              <a:spcBef>
                <a:spcPts val="0"/>
              </a:spcBef>
              <a:spcAft>
                <a:spcPts val="0"/>
              </a:spcAft>
              <a:buSzPts val="1800"/>
              <a:buChar char="-"/>
            </a:pPr>
            <a:r>
              <a:rPr lang="en" u="sng">
                <a:solidFill>
                  <a:schemeClr val="hlink"/>
                </a:solidFill>
                <a:hlinkClick r:id="rId5"/>
              </a:rPr>
              <a:t>Marc Andreessen Gives A Meme-Obsessed AI Agent $50k In BTC</a:t>
            </a:r>
            <a:endParaRPr/>
          </a:p>
          <a:p>
            <a:pPr indent="-342900" lvl="0" marL="457200" rtl="0" algn="l">
              <a:spcBef>
                <a:spcPts val="0"/>
              </a:spcBef>
              <a:spcAft>
                <a:spcPts val="0"/>
              </a:spcAft>
              <a:buSzPts val="1800"/>
              <a:buChar char="-"/>
            </a:pPr>
            <a:r>
              <a:rPr lang="en" u="sng">
                <a:solidFill>
                  <a:schemeClr val="hlink"/>
                </a:solidFill>
                <a:hlinkClick r:id="rId6"/>
              </a:rPr>
              <a:t>Article: </a:t>
            </a:r>
            <a:r>
              <a:rPr lang="en" u="sng">
                <a:solidFill>
                  <a:schemeClr val="hlink"/>
                </a:solidFill>
                <a:highlight>
                  <a:srgbClr val="FFFFFF"/>
                </a:highlight>
                <a:hlinkClick r:id="rId7"/>
              </a:rPr>
              <a:t>5 agentic AI framework contenders that stands out</a:t>
            </a:r>
            <a:endParaRPr/>
          </a:p>
          <a:p>
            <a:pPr indent="-342900" lvl="0" marL="457200" rtl="0" algn="l">
              <a:spcBef>
                <a:spcPts val="0"/>
              </a:spcBef>
              <a:spcAft>
                <a:spcPts val="0"/>
              </a:spcAft>
              <a:buSzPts val="1800"/>
              <a:buChar char="-"/>
            </a:pPr>
            <a:r>
              <a:rPr lang="en" u="sng">
                <a:solidFill>
                  <a:schemeClr val="hlink"/>
                </a:solidFill>
                <a:hlinkClick r:id="rId8"/>
              </a:rPr>
              <a:t>Instructors as Innovators</a:t>
            </a:r>
            <a:endParaRPr/>
          </a:p>
          <a:p>
            <a:pPr indent="-342900" lvl="0" marL="457200" rtl="0" algn="l">
              <a:spcBef>
                <a:spcPts val="0"/>
              </a:spcBef>
              <a:spcAft>
                <a:spcPts val="0"/>
              </a:spcAft>
              <a:buSzPts val="1800"/>
              <a:buChar char="-"/>
            </a:pPr>
            <a:r>
              <a:rPr lang="en" u="sng">
                <a:solidFill>
                  <a:schemeClr val="hlink"/>
                </a:solidFill>
                <a:hlinkClick r:id="rId9"/>
              </a:rPr>
              <a:t>AI Agents and Education: Simulated Practice at Scale</a:t>
            </a:r>
            <a:endParaRPr/>
          </a:p>
          <a:p>
            <a:pPr indent="-342900" lvl="0" marL="457200" rtl="0" algn="l">
              <a:spcBef>
                <a:spcPts val="0"/>
              </a:spcBef>
              <a:spcAft>
                <a:spcPts val="0"/>
              </a:spcAft>
              <a:buSzPts val="1800"/>
              <a:buChar char="-"/>
            </a:pPr>
            <a:r>
              <a:rPr lang="en" u="sng">
                <a:solidFill>
                  <a:schemeClr val="hlink"/>
                </a:solidFill>
                <a:hlinkClick r:id="rId10"/>
              </a:rPr>
              <a:t>Brave New Words Book</a:t>
            </a:r>
            <a:endParaRPr/>
          </a:p>
        </p:txBody>
      </p:sp>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 If there is time</a:t>
            </a:r>
            <a:endParaRPr/>
          </a:p>
        </p:txBody>
      </p:sp>
      <p:sp>
        <p:nvSpPr>
          <p:cNvPr id="174" name="Google Shape;17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Divide in groups</a:t>
            </a:r>
            <a:endParaRPr/>
          </a:p>
          <a:p>
            <a:pPr indent="-342900" lvl="0" marL="457200" rtl="0" algn="l">
              <a:spcBef>
                <a:spcPts val="0"/>
              </a:spcBef>
              <a:spcAft>
                <a:spcPts val="0"/>
              </a:spcAft>
              <a:buSzPts val="1800"/>
              <a:buChar char="-"/>
            </a:pPr>
            <a:r>
              <a:rPr lang="en"/>
              <a:t>Brainstorm a use case, problem for this technology</a:t>
            </a:r>
            <a:endParaRPr/>
          </a:p>
          <a:p>
            <a:pPr indent="-342900" lvl="0" marL="457200" rtl="0" algn="l">
              <a:spcBef>
                <a:spcPts val="0"/>
              </a:spcBef>
              <a:spcAft>
                <a:spcPts val="0"/>
              </a:spcAft>
              <a:buSzPts val="1800"/>
              <a:buChar char="-"/>
            </a:pPr>
            <a:r>
              <a:rPr lang="en"/>
              <a:t>Come up with a crew</a:t>
            </a:r>
            <a:endParaRPr/>
          </a:p>
          <a:p>
            <a:pPr indent="-342900" lvl="0" marL="457200" rtl="0" algn="l">
              <a:spcBef>
                <a:spcPts val="0"/>
              </a:spcBef>
              <a:spcAft>
                <a:spcPts val="0"/>
              </a:spcAft>
              <a:buSzPts val="1800"/>
              <a:buChar char="-"/>
            </a:pPr>
            <a:r>
              <a:rPr lang="en"/>
              <a:t>Explain your solutions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attributes of an Agent </a:t>
            </a:r>
            <a:endParaRPr/>
          </a:p>
        </p:txBody>
      </p:sp>
      <p:sp>
        <p:nvSpPr>
          <p:cNvPr id="180" name="Google Shape;180;p31"/>
          <p:cNvSpPr txBox="1"/>
          <p:nvPr>
            <p:ph idx="1" type="body"/>
          </p:nvPr>
        </p:nvSpPr>
        <p:spPr>
          <a:xfrm>
            <a:off x="311700" y="1152475"/>
            <a:ext cx="5159100" cy="1419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 Autonomy</a:t>
            </a:r>
            <a:r>
              <a:rPr lang="en"/>
              <a:t>: Collaborates and Decides.</a:t>
            </a:r>
            <a:endParaRPr/>
          </a:p>
          <a:p>
            <a:pPr indent="-334327" lvl="0" marL="457200" rtl="0" algn="l">
              <a:spcBef>
                <a:spcPts val="0"/>
              </a:spcBef>
              <a:spcAft>
                <a:spcPts val="0"/>
              </a:spcAft>
              <a:buSzPct val="100000"/>
              <a:buChar char="-"/>
            </a:pPr>
            <a:r>
              <a:rPr b="1" lang="en"/>
              <a:t>🛠️</a:t>
            </a:r>
            <a:r>
              <a:rPr b="1" lang="en"/>
              <a:t>Tools</a:t>
            </a:r>
            <a:endParaRPr b="1"/>
          </a:p>
          <a:p>
            <a:pPr indent="-334327" lvl="0" marL="457200" rtl="0" algn="l">
              <a:spcBef>
                <a:spcPts val="0"/>
              </a:spcBef>
              <a:spcAft>
                <a:spcPts val="0"/>
              </a:spcAft>
              <a:buSzPct val="100000"/>
              <a:buChar char="-"/>
            </a:pPr>
            <a:r>
              <a:rPr lang="en"/>
              <a:t>🔄</a:t>
            </a:r>
            <a:r>
              <a:rPr b="1" lang="en"/>
              <a:t>Self-reflection</a:t>
            </a:r>
            <a:r>
              <a:rPr lang="en"/>
              <a:t> &amp; Improvement</a:t>
            </a:r>
            <a:endParaRPr/>
          </a:p>
          <a:p>
            <a:pPr indent="-334327" lvl="0" marL="457200" rtl="0" algn="l">
              <a:spcBef>
                <a:spcPts val="0"/>
              </a:spcBef>
              <a:spcAft>
                <a:spcPts val="0"/>
              </a:spcAft>
              <a:buSzPct val="100000"/>
              <a:buChar char="-"/>
            </a:pPr>
            <a:r>
              <a:rPr b="1" lang="en"/>
              <a:t>📅 </a:t>
            </a:r>
            <a:r>
              <a:rPr b="1" lang="en"/>
              <a:t>Planning</a:t>
            </a:r>
            <a:endParaRPr b="1"/>
          </a:p>
          <a:p>
            <a:pPr indent="-334327" lvl="0" marL="457200" rtl="0" algn="l">
              <a:spcBef>
                <a:spcPts val="0"/>
              </a:spcBef>
              <a:spcAft>
                <a:spcPts val="0"/>
              </a:spcAft>
              <a:buSzPct val="100000"/>
              <a:buChar char="-"/>
            </a:pPr>
            <a:r>
              <a:rPr b="1" lang="en"/>
              <a:t>💾 </a:t>
            </a:r>
            <a:r>
              <a:rPr b="1" lang="en"/>
              <a:t>Memory</a:t>
            </a:r>
            <a:endParaRPr b="1"/>
          </a:p>
        </p:txBody>
      </p:sp>
      <p:pic>
        <p:nvPicPr>
          <p:cNvPr id="181" name="Google Shape;181;p31"/>
          <p:cNvPicPr preferRelativeResize="0"/>
          <p:nvPr/>
        </p:nvPicPr>
        <p:blipFill>
          <a:blip r:embed="rId3">
            <a:alphaModFix/>
          </a:blip>
          <a:stretch>
            <a:fillRect/>
          </a:stretch>
        </p:blipFill>
        <p:spPr>
          <a:xfrm>
            <a:off x="1675400" y="2571775"/>
            <a:ext cx="5631015" cy="2248750"/>
          </a:xfrm>
          <a:prstGeom prst="rect">
            <a:avLst/>
          </a:prstGeom>
          <a:noFill/>
          <a:ln>
            <a:noFill/>
          </a:ln>
        </p:spPr>
      </p:pic>
      <p:sp>
        <p:nvSpPr>
          <p:cNvPr id="182" name="Google Shape;182;p31"/>
          <p:cNvSpPr txBox="1"/>
          <p:nvPr/>
        </p:nvSpPr>
        <p:spPr>
          <a:xfrm>
            <a:off x="2187300" y="4681250"/>
            <a:ext cx="47694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From </a:t>
            </a:r>
            <a:r>
              <a:rPr lang="en" sz="1200" u="sng">
                <a:solidFill>
                  <a:schemeClr val="hlink"/>
                </a:solidFill>
                <a:hlinkClick r:id="rId4"/>
              </a:rPr>
              <a:t>https://thinkwee.top/multiagent_ebook/</a:t>
            </a:r>
            <a:endParaRPr sz="12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year ago… Starting My AI Project in Education</a:t>
            </a:r>
            <a:endParaRPr/>
          </a:p>
        </p:txBody>
      </p:sp>
      <p:pic>
        <p:nvPicPr>
          <p:cNvPr id="61" name="Google Shape;61;p14"/>
          <p:cNvPicPr preferRelativeResize="0"/>
          <p:nvPr/>
        </p:nvPicPr>
        <p:blipFill>
          <a:blip r:embed="rId3">
            <a:alphaModFix/>
          </a:blip>
          <a:stretch>
            <a:fillRect/>
          </a:stretch>
        </p:blipFill>
        <p:spPr>
          <a:xfrm>
            <a:off x="2115113" y="1127450"/>
            <a:ext cx="4913774"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499600" cy="90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 1 - </a:t>
            </a:r>
            <a:r>
              <a:rPr lang="en"/>
              <a:t>Use Case: </a:t>
            </a:r>
            <a:r>
              <a:rPr lang="en"/>
              <a:t>Learning through LLMs Simulations</a:t>
            </a:r>
            <a:endParaRPr/>
          </a:p>
          <a:p>
            <a:pPr indent="0" lvl="0" marL="0" rtl="0" algn="l">
              <a:spcBef>
                <a:spcPts val="0"/>
              </a:spcBef>
              <a:spcAft>
                <a:spcPts val="0"/>
              </a:spcAft>
              <a:buNone/>
            </a:pPr>
            <a:r>
              <a:rPr lang="en" sz="1650">
                <a:solidFill>
                  <a:srgbClr val="131313"/>
                </a:solidFill>
                <a:highlight>
                  <a:srgbClr val="FFFFFF"/>
                </a:highlight>
              </a:rPr>
              <a:t>Ethan and Lilach Mollick</a:t>
            </a:r>
            <a:br>
              <a:rPr lang="en"/>
            </a:br>
            <a:endParaRPr/>
          </a:p>
        </p:txBody>
      </p:sp>
      <p:sp>
        <p:nvSpPr>
          <p:cNvPr id="67" name="Google Shape;67;p15"/>
          <p:cNvSpPr txBox="1"/>
          <p:nvPr>
            <p:ph idx="1" type="body"/>
          </p:nvPr>
        </p:nvSpPr>
        <p:spPr>
          <a:xfrm>
            <a:off x="311700" y="1346525"/>
            <a:ext cx="4946400" cy="3426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u="sng">
                <a:solidFill>
                  <a:schemeClr val="accent5"/>
                </a:solidFill>
                <a:hlinkClick r:id="rId3">
                  <a:extLst>
                    <a:ext uri="{A12FA001-AC4F-418D-AE19-62706E023703}">
                      <ahyp:hlinkClr val="tx"/>
                    </a:ext>
                  </a:extLst>
                </a:hlinkClick>
              </a:rPr>
              <a:t>Link: Instructors as Innovators</a:t>
            </a:r>
            <a:endParaRPr/>
          </a:p>
          <a:p>
            <a:pPr indent="0" lvl="0" marL="0" rtl="0" algn="l">
              <a:spcBef>
                <a:spcPts val="1200"/>
              </a:spcBef>
              <a:spcAft>
                <a:spcPts val="0"/>
              </a:spcAft>
              <a:buNone/>
            </a:pPr>
            <a:r>
              <a:rPr lang="en"/>
              <a:t>Benefits:</a:t>
            </a:r>
            <a:endParaRPr/>
          </a:p>
          <a:p>
            <a:pPr indent="-317182" lvl="0" marL="457200" rtl="0" algn="l">
              <a:spcBef>
                <a:spcPts val="1200"/>
              </a:spcBef>
              <a:spcAft>
                <a:spcPts val="0"/>
              </a:spcAft>
              <a:buSzPct val="100000"/>
              <a:buChar char="●"/>
            </a:pPr>
            <a:r>
              <a:rPr lang="en"/>
              <a:t>Knowledge Application</a:t>
            </a:r>
            <a:endParaRPr/>
          </a:p>
          <a:p>
            <a:pPr indent="-317182" lvl="0" marL="457200" rtl="0" algn="l">
              <a:spcBef>
                <a:spcPts val="0"/>
              </a:spcBef>
              <a:spcAft>
                <a:spcPts val="0"/>
              </a:spcAft>
              <a:buSzPct val="100000"/>
              <a:buChar char="●"/>
            </a:pPr>
            <a:r>
              <a:rPr lang="en"/>
              <a:t>Personalized Learning: Closing GAPs</a:t>
            </a:r>
            <a:endParaRPr/>
          </a:p>
          <a:p>
            <a:pPr indent="-317182" lvl="0" marL="457200" rtl="0" algn="l">
              <a:spcBef>
                <a:spcPts val="0"/>
              </a:spcBef>
              <a:spcAft>
                <a:spcPts val="0"/>
              </a:spcAft>
              <a:buSzPct val="100000"/>
              <a:buChar char="●"/>
            </a:pPr>
            <a:r>
              <a:rPr lang="en"/>
              <a:t>Adaptive Simulations</a:t>
            </a:r>
            <a:endParaRPr/>
          </a:p>
          <a:p>
            <a:pPr indent="-317182" lvl="0" marL="457200" rtl="0" algn="l">
              <a:spcBef>
                <a:spcPts val="0"/>
              </a:spcBef>
              <a:spcAft>
                <a:spcPts val="0"/>
              </a:spcAft>
              <a:buSzPct val="100000"/>
              <a:buChar char="●"/>
            </a:pPr>
            <a:r>
              <a:rPr lang="en"/>
              <a:t>Accessibility: C</a:t>
            </a:r>
            <a:r>
              <a:rPr lang="en"/>
              <a:t>ost-effective and efficient</a:t>
            </a:r>
            <a:endParaRPr/>
          </a:p>
          <a:p>
            <a:pPr indent="-317182" lvl="0" marL="457200" rtl="0" algn="l">
              <a:spcBef>
                <a:spcPts val="0"/>
              </a:spcBef>
              <a:spcAft>
                <a:spcPts val="0"/>
              </a:spcAft>
              <a:buSzPct val="100000"/>
              <a:buChar char="●"/>
            </a:pPr>
            <a:r>
              <a:rPr lang="en"/>
              <a:t>Safe Practice: Low-stakes setting</a:t>
            </a:r>
            <a:endParaRPr/>
          </a:p>
          <a:p>
            <a:pPr indent="-317182" lvl="0" marL="457200" rtl="0" algn="l">
              <a:spcBef>
                <a:spcPts val="0"/>
              </a:spcBef>
              <a:spcAft>
                <a:spcPts val="0"/>
              </a:spcAft>
              <a:buSzPct val="100000"/>
              <a:buChar char="●"/>
            </a:pPr>
            <a:r>
              <a:rPr lang="en"/>
              <a:t>Tailored Feedback</a:t>
            </a:r>
            <a:endParaRPr/>
          </a:p>
          <a:p>
            <a:pPr indent="-317182" lvl="0" marL="457200" rtl="0" algn="l">
              <a:spcBef>
                <a:spcPts val="0"/>
              </a:spcBef>
              <a:spcAft>
                <a:spcPts val="0"/>
              </a:spcAft>
              <a:buSzPct val="100000"/>
              <a:buChar char="●"/>
            </a:pPr>
            <a:r>
              <a:rPr lang="en"/>
              <a:t>Reflection</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8" name="Google Shape;68;p15"/>
          <p:cNvPicPr preferRelativeResize="0"/>
          <p:nvPr/>
        </p:nvPicPr>
        <p:blipFill>
          <a:blip r:embed="rId4">
            <a:alphaModFix/>
          </a:blip>
          <a:stretch>
            <a:fillRect/>
          </a:stretch>
        </p:blipFill>
        <p:spPr>
          <a:xfrm>
            <a:off x="5258125" y="1447850"/>
            <a:ext cx="3553224" cy="1997600"/>
          </a:xfrm>
          <a:prstGeom prst="rect">
            <a:avLst/>
          </a:prstGeom>
          <a:noFill/>
          <a:ln>
            <a:noFill/>
          </a:ln>
        </p:spPr>
      </p:pic>
      <p:sp>
        <p:nvSpPr>
          <p:cNvPr id="69" name="Google Shape;69;p15"/>
          <p:cNvSpPr txBox="1"/>
          <p:nvPr/>
        </p:nvSpPr>
        <p:spPr>
          <a:xfrm>
            <a:off x="5817238" y="3583050"/>
            <a:ext cx="31590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Star Trek Holodeck</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Simulation Prompt Without MultiAgent</a:t>
            </a:r>
            <a:endParaRPr/>
          </a:p>
        </p:txBody>
      </p:sp>
      <p:pic>
        <p:nvPicPr>
          <p:cNvPr id="75" name="Google Shape;75;p16"/>
          <p:cNvPicPr preferRelativeResize="0"/>
          <p:nvPr/>
        </p:nvPicPr>
        <p:blipFill>
          <a:blip r:embed="rId3">
            <a:alphaModFix/>
          </a:blip>
          <a:stretch>
            <a:fillRect/>
          </a:stretch>
        </p:blipFill>
        <p:spPr>
          <a:xfrm>
            <a:off x="6857975" y="122238"/>
            <a:ext cx="1974325" cy="4899025"/>
          </a:xfrm>
          <a:prstGeom prst="rect">
            <a:avLst/>
          </a:prstGeom>
          <a:noFill/>
          <a:ln>
            <a:noFill/>
          </a:ln>
        </p:spPr>
      </p:pic>
      <p:sp>
        <p:nvSpPr>
          <p:cNvPr id="76" name="Google Shape;76;p16"/>
          <p:cNvSpPr txBox="1"/>
          <p:nvPr/>
        </p:nvSpPr>
        <p:spPr>
          <a:xfrm>
            <a:off x="311700" y="1148700"/>
            <a:ext cx="58440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Ejemplo de Prompt</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En mi proyecto: 377 líneas y aveces no lo hace tan bien</a:t>
            </a:r>
            <a:endParaRPr>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No se puede complejizar más con gpt 4o</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Falta de </a:t>
            </a:r>
            <a:r>
              <a:rPr lang="en" sz="1800">
                <a:solidFill>
                  <a:schemeClr val="dk2"/>
                </a:solidFill>
              </a:rPr>
              <a:t>estructura</a:t>
            </a:r>
            <a:r>
              <a:rPr lang="en" sz="1800">
                <a:solidFill>
                  <a:schemeClr val="dk2"/>
                </a:solidFill>
              </a:rPr>
              <a:t> en cada parte</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Chaining is a challenge</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96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Paper 2: </a:t>
            </a:r>
            <a:r>
              <a:rPr lang="en"/>
              <a:t>AI AGENTS AND EDUCATION:</a:t>
            </a:r>
            <a:endParaRPr/>
          </a:p>
          <a:p>
            <a:pPr indent="0" lvl="0" marL="0" rtl="0" algn="l">
              <a:spcBef>
                <a:spcPts val="0"/>
              </a:spcBef>
              <a:spcAft>
                <a:spcPts val="0"/>
              </a:spcAft>
              <a:buClr>
                <a:schemeClr val="dk1"/>
              </a:buClr>
              <a:buSzPct val="39285"/>
              <a:buFont typeface="Arial"/>
              <a:buNone/>
            </a:pPr>
            <a:r>
              <a:rPr lang="en"/>
              <a:t>SIMULATED PRACTICE AT SCALE</a:t>
            </a:r>
            <a:endParaRPr/>
          </a:p>
          <a:p>
            <a:pPr indent="0" lvl="0" marL="0" rtl="0" algn="l">
              <a:spcBef>
                <a:spcPts val="0"/>
              </a:spcBef>
              <a:spcAft>
                <a:spcPts val="0"/>
              </a:spcAft>
              <a:buNone/>
            </a:pPr>
            <a:r>
              <a:t/>
            </a:r>
            <a:endParaRPr/>
          </a:p>
        </p:txBody>
      </p:sp>
      <p:sp>
        <p:nvSpPr>
          <p:cNvPr id="82" name="Google Shape;82;p17"/>
          <p:cNvSpPr txBox="1"/>
          <p:nvPr>
            <p:ph idx="1" type="body"/>
          </p:nvPr>
        </p:nvSpPr>
        <p:spPr>
          <a:xfrm>
            <a:off x="311700" y="1408800"/>
            <a:ext cx="50745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u="sng">
                <a:solidFill>
                  <a:schemeClr val="hlink"/>
                </a:solidFill>
                <a:hlinkClick r:id="rId3"/>
              </a:rPr>
              <a:t>Link to Paper</a:t>
            </a:r>
            <a:endParaRPr/>
          </a:p>
          <a:p>
            <a:pPr indent="-334327" lvl="0" marL="457200" rtl="0" algn="l">
              <a:spcBef>
                <a:spcPts val="1200"/>
              </a:spcBef>
              <a:spcAft>
                <a:spcPts val="0"/>
              </a:spcAft>
              <a:buSzPct val="100000"/>
              <a:buChar char="-"/>
            </a:pPr>
            <a:r>
              <a:rPr b="1" lang="en"/>
              <a:t>Mentor Agent:</a:t>
            </a:r>
            <a:r>
              <a:rPr lang="en"/>
              <a:t> Answers questions and guides adapting to the story</a:t>
            </a:r>
            <a:endParaRPr/>
          </a:p>
          <a:p>
            <a:pPr indent="-334327" lvl="0" marL="457200" rtl="0" algn="l">
              <a:spcBef>
                <a:spcPts val="0"/>
              </a:spcBef>
              <a:spcAft>
                <a:spcPts val="0"/>
              </a:spcAft>
              <a:buSzPct val="100000"/>
              <a:buChar char="-"/>
            </a:pPr>
            <a:r>
              <a:rPr b="1" lang="en"/>
              <a:t>NPC Agents:</a:t>
            </a:r>
            <a:r>
              <a:rPr lang="en"/>
              <a:t> Backstory, improvise to adapt</a:t>
            </a:r>
            <a:endParaRPr/>
          </a:p>
          <a:p>
            <a:pPr indent="-334327" lvl="0" marL="457200" rtl="0" algn="l">
              <a:spcBef>
                <a:spcPts val="0"/>
              </a:spcBef>
              <a:spcAft>
                <a:spcPts val="0"/>
              </a:spcAft>
              <a:buSzPct val="100000"/>
              <a:buChar char="-"/>
            </a:pPr>
            <a:r>
              <a:rPr b="1" lang="en"/>
              <a:t>AI Game Master Agent:</a:t>
            </a:r>
            <a:r>
              <a:rPr lang="en"/>
              <a:t> Evolves the storyline</a:t>
            </a:r>
            <a:endParaRPr/>
          </a:p>
          <a:p>
            <a:pPr indent="-334327" lvl="0" marL="457200" rtl="0" algn="l">
              <a:spcBef>
                <a:spcPts val="0"/>
              </a:spcBef>
              <a:spcAft>
                <a:spcPts val="0"/>
              </a:spcAft>
              <a:buSzPct val="100000"/>
              <a:buChar char="-"/>
            </a:pPr>
            <a:r>
              <a:rPr b="1" lang="en"/>
              <a:t>AI Coach/Advisor:</a:t>
            </a:r>
            <a:r>
              <a:rPr lang="en"/>
              <a:t> Feedback</a:t>
            </a:r>
            <a:endParaRPr/>
          </a:p>
          <a:p>
            <a:pPr indent="0" lvl="0" marL="0" rtl="0" algn="l">
              <a:spcBef>
                <a:spcPts val="1200"/>
              </a:spcBef>
              <a:spcAft>
                <a:spcPts val="0"/>
              </a:spcAft>
              <a:buNone/>
            </a:pPr>
            <a:r>
              <a:rPr lang="en"/>
              <a:t>For the teacher</a:t>
            </a:r>
            <a:endParaRPr/>
          </a:p>
          <a:p>
            <a:pPr indent="-334327" lvl="0" marL="457200" rtl="0" algn="l">
              <a:spcBef>
                <a:spcPts val="1200"/>
              </a:spcBef>
              <a:spcAft>
                <a:spcPts val="0"/>
              </a:spcAft>
              <a:buSzPct val="100000"/>
              <a:buChar char="-"/>
            </a:pPr>
            <a:r>
              <a:rPr lang="en"/>
              <a:t>Class Insights Agent </a:t>
            </a:r>
            <a:endParaRPr/>
          </a:p>
          <a:p>
            <a:pPr indent="-334327" lvl="0" marL="457200" rtl="0" algn="l">
              <a:spcBef>
                <a:spcPts val="0"/>
              </a:spcBef>
              <a:spcAft>
                <a:spcPts val="0"/>
              </a:spcAft>
              <a:buSzPct val="100000"/>
              <a:buChar char="-"/>
            </a:pPr>
            <a:r>
              <a:rPr lang="en"/>
              <a:t>Instructional Agent</a:t>
            </a:r>
            <a:endParaRPr/>
          </a:p>
        </p:txBody>
      </p:sp>
      <p:pic>
        <p:nvPicPr>
          <p:cNvPr id="83" name="Google Shape;83;p17"/>
          <p:cNvPicPr preferRelativeResize="0"/>
          <p:nvPr/>
        </p:nvPicPr>
        <p:blipFill>
          <a:blip r:embed="rId4">
            <a:alphaModFix/>
          </a:blip>
          <a:stretch>
            <a:fillRect/>
          </a:stretch>
        </p:blipFill>
        <p:spPr>
          <a:xfrm>
            <a:off x="5470900" y="1408800"/>
            <a:ext cx="3539300" cy="3734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DeepLearning.AI</a:t>
            </a:r>
            <a:endParaRPr/>
          </a:p>
        </p:txBody>
      </p:sp>
      <p:pic>
        <p:nvPicPr>
          <p:cNvPr id="89" name="Google Shape;89;p18"/>
          <p:cNvPicPr preferRelativeResize="0"/>
          <p:nvPr/>
        </p:nvPicPr>
        <p:blipFill>
          <a:blip r:embed="rId3">
            <a:alphaModFix/>
          </a:blip>
          <a:stretch>
            <a:fillRect/>
          </a:stretch>
        </p:blipFill>
        <p:spPr>
          <a:xfrm>
            <a:off x="829475" y="1180100"/>
            <a:ext cx="7485052"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Agent?</a:t>
            </a:r>
            <a:endParaRPr/>
          </a:p>
        </p:txBody>
      </p:sp>
      <p:pic>
        <p:nvPicPr>
          <p:cNvPr id="95" name="Google Shape;95;p19"/>
          <p:cNvPicPr preferRelativeResize="0"/>
          <p:nvPr/>
        </p:nvPicPr>
        <p:blipFill>
          <a:blip r:embed="rId3">
            <a:alphaModFix/>
          </a:blip>
          <a:stretch>
            <a:fillRect/>
          </a:stretch>
        </p:blipFill>
        <p:spPr>
          <a:xfrm>
            <a:off x="2876050" y="1159700"/>
            <a:ext cx="3391900" cy="337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Agent?</a:t>
            </a:r>
            <a:endParaRPr/>
          </a:p>
        </p:txBody>
      </p:sp>
      <p:pic>
        <p:nvPicPr>
          <p:cNvPr id="101" name="Google Shape;101;p20"/>
          <p:cNvPicPr preferRelativeResize="0"/>
          <p:nvPr/>
        </p:nvPicPr>
        <p:blipFill>
          <a:blip r:embed="rId3">
            <a:alphaModFix/>
          </a:blip>
          <a:stretch>
            <a:fillRect/>
          </a:stretch>
        </p:blipFill>
        <p:spPr>
          <a:xfrm>
            <a:off x="3413325" y="2374573"/>
            <a:ext cx="2317350" cy="1669400"/>
          </a:xfrm>
          <a:prstGeom prst="rect">
            <a:avLst/>
          </a:prstGeom>
          <a:noFill/>
          <a:ln>
            <a:noFill/>
          </a:ln>
        </p:spPr>
      </p:pic>
      <p:sp>
        <p:nvSpPr>
          <p:cNvPr id="102" name="Google Shape;102;p20"/>
          <p:cNvSpPr/>
          <p:nvPr/>
        </p:nvSpPr>
        <p:spPr>
          <a:xfrm>
            <a:off x="3916488" y="4562675"/>
            <a:ext cx="1311000" cy="3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Answer</a:t>
            </a:r>
            <a:endParaRPr/>
          </a:p>
        </p:txBody>
      </p:sp>
      <p:sp>
        <p:nvSpPr>
          <p:cNvPr id="103" name="Google Shape;103;p20"/>
          <p:cNvSpPr/>
          <p:nvPr/>
        </p:nvSpPr>
        <p:spPr>
          <a:xfrm>
            <a:off x="4431888" y="4043975"/>
            <a:ext cx="280200" cy="423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Attributes of an Agent</a:t>
            </a:r>
            <a:endParaRPr/>
          </a:p>
        </p:txBody>
      </p:sp>
      <p:pic>
        <p:nvPicPr>
          <p:cNvPr id="109" name="Google Shape;109;p21"/>
          <p:cNvPicPr preferRelativeResize="0"/>
          <p:nvPr/>
        </p:nvPicPr>
        <p:blipFill>
          <a:blip r:embed="rId3">
            <a:alphaModFix/>
          </a:blip>
          <a:stretch>
            <a:fillRect/>
          </a:stretch>
        </p:blipFill>
        <p:spPr>
          <a:xfrm>
            <a:off x="3353438" y="2324373"/>
            <a:ext cx="2317350" cy="1669400"/>
          </a:xfrm>
          <a:prstGeom prst="rect">
            <a:avLst/>
          </a:prstGeom>
          <a:noFill/>
          <a:ln>
            <a:noFill/>
          </a:ln>
        </p:spPr>
      </p:pic>
      <p:sp>
        <p:nvSpPr>
          <p:cNvPr id="110" name="Google Shape;110;p21"/>
          <p:cNvSpPr/>
          <p:nvPr/>
        </p:nvSpPr>
        <p:spPr>
          <a:xfrm>
            <a:off x="3743363" y="1362875"/>
            <a:ext cx="1311000" cy="3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a:t>
            </a:r>
            <a:endParaRPr/>
          </a:p>
        </p:txBody>
      </p:sp>
      <p:sp>
        <p:nvSpPr>
          <p:cNvPr id="111" name="Google Shape;111;p21"/>
          <p:cNvSpPr/>
          <p:nvPr/>
        </p:nvSpPr>
        <p:spPr>
          <a:xfrm>
            <a:off x="1337513" y="2781550"/>
            <a:ext cx="1311000" cy="3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Tool</a:t>
            </a:r>
            <a:endParaRPr/>
          </a:p>
        </p:txBody>
      </p:sp>
      <p:sp>
        <p:nvSpPr>
          <p:cNvPr id="112" name="Google Shape;112;p21"/>
          <p:cNvSpPr/>
          <p:nvPr/>
        </p:nvSpPr>
        <p:spPr>
          <a:xfrm>
            <a:off x="3743363" y="4607875"/>
            <a:ext cx="1311000" cy="34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Answer</a:t>
            </a:r>
            <a:endParaRPr/>
          </a:p>
        </p:txBody>
      </p:sp>
      <p:sp>
        <p:nvSpPr>
          <p:cNvPr id="113" name="Google Shape;113;p21"/>
          <p:cNvSpPr/>
          <p:nvPr/>
        </p:nvSpPr>
        <p:spPr>
          <a:xfrm>
            <a:off x="4258763" y="1805663"/>
            <a:ext cx="280200" cy="423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21"/>
          <p:cNvSpPr/>
          <p:nvPr/>
        </p:nvSpPr>
        <p:spPr>
          <a:xfrm>
            <a:off x="4258763" y="4089175"/>
            <a:ext cx="280200" cy="423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21"/>
          <p:cNvSpPr/>
          <p:nvPr/>
        </p:nvSpPr>
        <p:spPr>
          <a:xfrm>
            <a:off x="2775975" y="2822350"/>
            <a:ext cx="450000" cy="265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